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08" r:id="rId1"/>
  </p:sldMasterIdLst>
  <p:notesMasterIdLst>
    <p:notesMasterId r:id="rId39"/>
  </p:notesMasterIdLst>
  <p:sldIdLst>
    <p:sldId id="256" r:id="rId2"/>
    <p:sldId id="257" r:id="rId3"/>
    <p:sldId id="331" r:id="rId4"/>
    <p:sldId id="258" r:id="rId5"/>
    <p:sldId id="259" r:id="rId6"/>
    <p:sldId id="260" r:id="rId7"/>
    <p:sldId id="330" r:id="rId8"/>
    <p:sldId id="262" r:id="rId9"/>
    <p:sldId id="332" r:id="rId10"/>
    <p:sldId id="333" r:id="rId11"/>
    <p:sldId id="334" r:id="rId12"/>
    <p:sldId id="335" r:id="rId13"/>
    <p:sldId id="336" r:id="rId14"/>
    <p:sldId id="337" r:id="rId15"/>
    <p:sldId id="338" r:id="rId16"/>
    <p:sldId id="340" r:id="rId17"/>
    <p:sldId id="339" r:id="rId18"/>
    <p:sldId id="341" r:id="rId19"/>
    <p:sldId id="342" r:id="rId20"/>
    <p:sldId id="344" r:id="rId21"/>
    <p:sldId id="345" r:id="rId22"/>
    <p:sldId id="346" r:id="rId23"/>
    <p:sldId id="347" r:id="rId24"/>
    <p:sldId id="263" r:id="rId25"/>
    <p:sldId id="348" r:id="rId26"/>
    <p:sldId id="351" r:id="rId27"/>
    <p:sldId id="350" r:id="rId28"/>
    <p:sldId id="352" r:id="rId29"/>
    <p:sldId id="353" r:id="rId30"/>
    <p:sldId id="354" r:id="rId31"/>
    <p:sldId id="355" r:id="rId32"/>
    <p:sldId id="356" r:id="rId33"/>
    <p:sldId id="357" r:id="rId34"/>
    <p:sldId id="358" r:id="rId35"/>
    <p:sldId id="359" r:id="rId36"/>
    <p:sldId id="360" r:id="rId37"/>
    <p:sldId id="349"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48372" autoAdjust="0"/>
  </p:normalViewPr>
  <p:slideViewPr>
    <p:cSldViewPr snapToGrid="0">
      <p:cViewPr varScale="1">
        <p:scale>
          <a:sx n="55" d="100"/>
          <a:sy n="55" d="100"/>
        </p:scale>
        <p:origin x="27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D1B3C-A49E-4384-A263-73CA1D98719E}" type="datetimeFigureOut">
              <a:rPr lang="ru-RU" smtClean="0"/>
              <a:t>26.11.2021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5F80E-B560-49EA-9206-AA14273EF368}" type="slidenum">
              <a:rPr lang="ru-RU" smtClean="0"/>
              <a:t>‹#›</a:t>
            </a:fld>
            <a:endParaRPr lang="ru-RU"/>
          </a:p>
        </p:txBody>
      </p:sp>
    </p:spTree>
    <p:extLst>
      <p:ext uri="{BB962C8B-B14F-4D97-AF65-F5344CB8AC3E}">
        <p14:creationId xmlns:p14="http://schemas.microsoft.com/office/powerpoint/2010/main" val="2106024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«Здравствуйте, ребята. Сегодня мы с Вами поговорим о том, почему и как нужно заботиться о своем здоровье, а также о том, какую роль в сохранении и укреплении здоровья играет питание».</a:t>
            </a:r>
          </a:p>
        </p:txBody>
      </p:sp>
      <p:sp>
        <p:nvSpPr>
          <p:cNvPr id="4" name="Номер слайда 3"/>
          <p:cNvSpPr>
            <a:spLocks noGrp="1"/>
          </p:cNvSpPr>
          <p:nvPr>
            <p:ph type="sldNum" sz="quarter" idx="10"/>
          </p:nvPr>
        </p:nvSpPr>
        <p:spPr/>
        <p:txBody>
          <a:bodyPr/>
          <a:lstStyle/>
          <a:p>
            <a:fld id="{8B95F80E-B560-49EA-9206-AA14273EF368}" type="slidenum">
              <a:rPr lang="ru-RU" smtClean="0"/>
              <a:t>1</a:t>
            </a:fld>
            <a:endParaRPr lang="ru-RU"/>
          </a:p>
        </p:txBody>
      </p:sp>
    </p:spTree>
    <p:extLst>
      <p:ext uri="{BB962C8B-B14F-4D97-AF65-F5344CB8AC3E}">
        <p14:creationId xmlns:p14="http://schemas.microsoft.com/office/powerpoint/2010/main" val="3424024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dirty="0"/>
              <a:t>«Ребята, давайте обсудим с Вами, что такое правильное питание?». </a:t>
            </a:r>
            <a:r>
              <a:rPr lang="ru-RU" i="1" dirty="0"/>
              <a:t>Учащиеся дают разнообразные варианты ответов. </a:t>
            </a:r>
            <a:r>
              <a:rPr lang="ru-RU" i="0" dirty="0"/>
              <a:t>«Из всех вариантов ответов, сделаем вывод, что правильно </a:t>
            </a:r>
            <a:r>
              <a:rPr lang="ru-RU" dirty="0"/>
              <a:t>питаться – это значит получать с пищей в достаточном количестве и в правильном соотношении необходимые организму вещества: белки, жиры, углеводы, минеральные соли, витамины и воду. Ребята, давайте рассмотрим основные правила здорового и рационального питания, которые рекомендованы Всемирной организацией здравоохранения».</a:t>
            </a:r>
          </a:p>
        </p:txBody>
      </p:sp>
      <p:sp>
        <p:nvSpPr>
          <p:cNvPr id="4" name="Номер слайда 3"/>
          <p:cNvSpPr>
            <a:spLocks noGrp="1"/>
          </p:cNvSpPr>
          <p:nvPr>
            <p:ph type="sldNum" sz="quarter" idx="10"/>
          </p:nvPr>
        </p:nvSpPr>
        <p:spPr/>
        <p:txBody>
          <a:bodyPr/>
          <a:lstStyle/>
          <a:p>
            <a:fld id="{8B95F80E-B560-49EA-9206-AA14273EF368}" type="slidenum">
              <a:rPr lang="ru-RU" smtClean="0"/>
              <a:t>10</a:t>
            </a:fld>
            <a:endParaRPr lang="ru-RU"/>
          </a:p>
        </p:txBody>
      </p:sp>
    </p:spTree>
    <p:extLst>
      <p:ext uri="{BB962C8B-B14F-4D97-AF65-F5344CB8AC3E}">
        <p14:creationId xmlns:p14="http://schemas.microsoft.com/office/powerpoint/2010/main" val="368994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№1. Употребляйте разнообразные (свежие, замороженные, сушеные) и натуральные пищевые продукты – без содержания химических веществ, наполнителей, красителей и искусственных консервантов. Наш организм постоянно нуждается в витаминах, макроэлементах и минеральных веществах, соответственно, пища, которую мы употребляем, должна быть полноценной и разнообразной, т.е. чем разнообразнее будет наше меню, которое состоит из полезных продуктов, тем больше полезных веществ получит наш организм. </a:t>
            </a:r>
          </a:p>
          <a:p>
            <a:r>
              <a:rPr lang="ru-RU" dirty="0" smtClean="0"/>
              <a:t>Любая продукция с </a:t>
            </a:r>
            <a:r>
              <a:rPr lang="ru-RU" dirty="0"/>
              <a:t>консервантами, усилителями вкуса и красителями увеличивает нагрузку на организм, препятствует выведению токсинов, замедляет обмен веществ. Кусочек курицы, запеченный в духовке, во много раз полезнее самой качественной и дорогой колбасы из магазина».</a:t>
            </a:r>
          </a:p>
        </p:txBody>
      </p:sp>
      <p:sp>
        <p:nvSpPr>
          <p:cNvPr id="4" name="Номер слайда 3"/>
          <p:cNvSpPr>
            <a:spLocks noGrp="1"/>
          </p:cNvSpPr>
          <p:nvPr>
            <p:ph type="sldNum" sz="quarter" idx="10"/>
          </p:nvPr>
        </p:nvSpPr>
        <p:spPr/>
        <p:txBody>
          <a:bodyPr/>
          <a:lstStyle/>
          <a:p>
            <a:fld id="{8B95F80E-B560-49EA-9206-AA14273EF368}" type="slidenum">
              <a:rPr lang="ru-RU" smtClean="0"/>
              <a:t>11</a:t>
            </a:fld>
            <a:endParaRPr lang="ru-RU"/>
          </a:p>
        </p:txBody>
      </p:sp>
    </p:spTree>
    <p:extLst>
      <p:ext uri="{BB962C8B-B14F-4D97-AF65-F5344CB8AC3E}">
        <p14:creationId xmlns:p14="http://schemas.microsoft.com/office/powerpoint/2010/main" val="21238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№2. Ешьте несколько раз в день разнообразные овощи и фрукты. Ежедневно в ваш рацион питания должны входить свежие овощи и фрукты (более 500 грамм в день, не считая картофеля), лучше – свежие и, выращенные в местности вашего проживания».</a:t>
            </a:r>
          </a:p>
        </p:txBody>
      </p:sp>
      <p:sp>
        <p:nvSpPr>
          <p:cNvPr id="4" name="Номер слайда 3"/>
          <p:cNvSpPr>
            <a:spLocks noGrp="1"/>
          </p:cNvSpPr>
          <p:nvPr>
            <p:ph type="sldNum" sz="quarter" idx="10"/>
          </p:nvPr>
        </p:nvSpPr>
        <p:spPr/>
        <p:txBody>
          <a:bodyPr/>
          <a:lstStyle/>
          <a:p>
            <a:fld id="{8B95F80E-B560-49EA-9206-AA14273EF368}" type="slidenum">
              <a:rPr lang="ru-RU" smtClean="0"/>
              <a:t>12</a:t>
            </a:fld>
            <a:endParaRPr lang="ru-RU"/>
          </a:p>
        </p:txBody>
      </p:sp>
    </p:spTree>
    <p:extLst>
      <p:ext uri="{BB962C8B-B14F-4D97-AF65-F5344CB8AC3E}">
        <p14:creationId xmlns:p14="http://schemas.microsoft.com/office/powerpoint/2010/main" val="107480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№3. Употребляйте молочные продукты с </a:t>
            </a:r>
            <a:r>
              <a:rPr lang="ru-RU" dirty="0" smtClean="0"/>
              <a:t>пониженным </a:t>
            </a:r>
            <a:r>
              <a:rPr lang="ru-RU" dirty="0"/>
              <a:t>содержанием жира (молоко, кефир, простокваша, сыр, натуральный йогурт)».</a:t>
            </a:r>
          </a:p>
        </p:txBody>
      </p:sp>
      <p:sp>
        <p:nvSpPr>
          <p:cNvPr id="4" name="Номер слайда 3"/>
          <p:cNvSpPr>
            <a:spLocks noGrp="1"/>
          </p:cNvSpPr>
          <p:nvPr>
            <p:ph type="sldNum" sz="quarter" idx="10"/>
          </p:nvPr>
        </p:nvSpPr>
        <p:spPr/>
        <p:txBody>
          <a:bodyPr/>
          <a:lstStyle/>
          <a:p>
            <a:fld id="{8B95F80E-B560-49EA-9206-AA14273EF368}" type="slidenum">
              <a:rPr lang="ru-RU" smtClean="0"/>
              <a:t>13</a:t>
            </a:fld>
            <a:endParaRPr lang="ru-RU"/>
          </a:p>
        </p:txBody>
      </p:sp>
    </p:spTree>
    <p:extLst>
      <p:ext uri="{BB962C8B-B14F-4D97-AF65-F5344CB8AC3E}">
        <p14:creationId xmlns:p14="http://schemas.microsoft.com/office/powerpoint/2010/main" val="277951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№4. </a:t>
            </a:r>
            <a:r>
              <a:rPr lang="ru-RU" sz="1200" kern="1200" dirty="0" smtClean="0">
                <a:solidFill>
                  <a:schemeClr val="tx1"/>
                </a:solidFill>
                <a:effectLst/>
                <a:latin typeface="+mn-lt"/>
                <a:ea typeface="+mn-ea"/>
                <a:cs typeface="+mn-cs"/>
              </a:rPr>
              <a:t>Чаще употребляйте рыбу – 2-3 раза в неделю. Один раз в неделю можно использовать вместо рыбы морепродукты. Однако в отличии от рыбы, морепродукты не являются обязательным компонентом питания.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14</a:t>
            </a:fld>
            <a:endParaRPr lang="ru-RU"/>
          </a:p>
        </p:txBody>
      </p:sp>
    </p:spTree>
    <p:extLst>
      <p:ext uri="{BB962C8B-B14F-4D97-AF65-F5344CB8AC3E}">
        <p14:creationId xmlns:p14="http://schemas.microsoft.com/office/powerpoint/2010/main" val="339230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№5. Ограничьте употребление соли. Общее потребление поваренной соли, с учетом соли, содержащейся в хлебе, консервированных и других продуктах, не должно превышать 1 чайной ложки (6 граммов) в день. Рекомендуется использовать йодированную соль».</a:t>
            </a:r>
          </a:p>
        </p:txBody>
      </p:sp>
      <p:sp>
        <p:nvSpPr>
          <p:cNvPr id="4" name="Номер слайда 3"/>
          <p:cNvSpPr>
            <a:spLocks noGrp="1"/>
          </p:cNvSpPr>
          <p:nvPr>
            <p:ph type="sldNum" sz="quarter" idx="10"/>
          </p:nvPr>
        </p:nvSpPr>
        <p:spPr/>
        <p:txBody>
          <a:bodyPr/>
          <a:lstStyle/>
          <a:p>
            <a:fld id="{8B95F80E-B560-49EA-9206-AA14273EF368}" type="slidenum">
              <a:rPr lang="ru-RU" smtClean="0"/>
              <a:t>15</a:t>
            </a:fld>
            <a:endParaRPr lang="ru-RU"/>
          </a:p>
        </p:txBody>
      </p:sp>
    </p:spTree>
    <p:extLst>
      <p:ext uri="{BB962C8B-B14F-4D97-AF65-F5344CB8AC3E}">
        <p14:creationId xmlns:p14="http://schemas.microsoft.com/office/powerpoint/2010/main" val="2662468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№6. Ограничьте употребление сахаров (сладостей, кондитерских изделий, сладких напитков, десерта)».</a:t>
            </a:r>
          </a:p>
        </p:txBody>
      </p:sp>
      <p:sp>
        <p:nvSpPr>
          <p:cNvPr id="4" name="Номер слайда 3"/>
          <p:cNvSpPr>
            <a:spLocks noGrp="1"/>
          </p:cNvSpPr>
          <p:nvPr>
            <p:ph type="sldNum" sz="quarter" idx="10"/>
          </p:nvPr>
        </p:nvSpPr>
        <p:spPr/>
        <p:txBody>
          <a:bodyPr/>
          <a:lstStyle/>
          <a:p>
            <a:fld id="{8B95F80E-B560-49EA-9206-AA14273EF368}" type="slidenum">
              <a:rPr lang="ru-RU" smtClean="0"/>
              <a:t>16</a:t>
            </a:fld>
            <a:endParaRPr lang="ru-RU"/>
          </a:p>
        </p:txBody>
      </p:sp>
    </p:spTree>
    <p:extLst>
      <p:ext uri="{BB962C8B-B14F-4D97-AF65-F5344CB8AC3E}">
        <p14:creationId xmlns:p14="http://schemas.microsoft.com/office/powerpoint/2010/main" val="287157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№7. </a:t>
            </a:r>
            <a:r>
              <a:rPr lang="ru-RU" dirty="0" smtClean="0"/>
              <a:t> </a:t>
            </a:r>
            <a:r>
              <a:rPr lang="ru-RU" sz="1200" kern="1200" dirty="0" smtClean="0">
                <a:solidFill>
                  <a:schemeClr val="tx1"/>
                </a:solidFill>
                <a:effectLst/>
                <a:latin typeface="+mn-lt"/>
                <a:ea typeface="+mn-ea"/>
                <a:cs typeface="+mn-cs"/>
              </a:rPr>
              <a:t>Сочетайте правильно растительные масла и животные жиры. Больше в рационе питания должно быть растительных масел.</a:t>
            </a:r>
          </a:p>
          <a:p>
            <a:r>
              <a:rPr lang="ru-RU" sz="1200" b="1" i="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Жиры (липиды)</a:t>
            </a:r>
            <a:r>
              <a:rPr lang="ru-RU" sz="1200" b="1" i="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входят в состав клеток и выполняют множество функций в организме.: оставляю каркас для клеточных стенок, дают энергию, чувство сытости, участвуют в обмене веществ. Жиры служат источником незаменимых пищевых веществ – жиро-растворимых витаминов (А, Е, Д, К) и жирных кислот. Жиры влияют на выработку половых гормонов. Поэтому плохи не сами жиры, а их количество, которое нужно контролировать.  Потребление жиров для взрослых должно составлять не более 30 % от калорийности суточного рациона.</a:t>
            </a:r>
          </a:p>
          <a:p>
            <a:r>
              <a:rPr lang="ru-RU" sz="1200" kern="1200" dirty="0" smtClean="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17</a:t>
            </a:fld>
            <a:endParaRPr lang="ru-RU"/>
          </a:p>
        </p:txBody>
      </p:sp>
    </p:spTree>
    <p:extLst>
      <p:ext uri="{BB962C8B-B14F-4D97-AF65-F5344CB8AC3E}">
        <p14:creationId xmlns:p14="http://schemas.microsoft.com/office/powerpoint/2010/main" val="151397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№8. Готовьте пищу на пару, а также путем отваривания и запекания. Сохранить все полезные вещества в продуктах можно при минимальной тепловой обработке. Сохранить все полезные вещества в продуктах можно при минимальной тепловой обработке. От жарки на масле лучше отказаться, оптимальные способы — варка, запекание в духовом шкафу и приготовление на пару».</a:t>
            </a:r>
          </a:p>
        </p:txBody>
      </p:sp>
      <p:sp>
        <p:nvSpPr>
          <p:cNvPr id="4" name="Номер слайда 3"/>
          <p:cNvSpPr>
            <a:spLocks noGrp="1"/>
          </p:cNvSpPr>
          <p:nvPr>
            <p:ph type="sldNum" sz="quarter" idx="10"/>
          </p:nvPr>
        </p:nvSpPr>
        <p:spPr/>
        <p:txBody>
          <a:bodyPr/>
          <a:lstStyle/>
          <a:p>
            <a:fld id="{8B95F80E-B560-49EA-9206-AA14273EF368}" type="slidenum">
              <a:rPr lang="ru-RU" smtClean="0"/>
              <a:t>18</a:t>
            </a:fld>
            <a:endParaRPr lang="ru-RU"/>
          </a:p>
        </p:txBody>
      </p:sp>
    </p:spTree>
    <p:extLst>
      <p:ext uri="{BB962C8B-B14F-4D97-AF65-F5344CB8AC3E}">
        <p14:creationId xmlns:p14="http://schemas.microsoft.com/office/powerpoint/2010/main" val="1636524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№9. Питайтесь 4-5 раз в день небольшими порциями в одно и тоже время. Обязательно соблюдайте режим питания. Редкие приемы пищи вредны так же, как постоянные перекусы и привычка все время что-нибудь жевать».</a:t>
            </a:r>
          </a:p>
        </p:txBody>
      </p:sp>
      <p:sp>
        <p:nvSpPr>
          <p:cNvPr id="4" name="Номер слайда 3"/>
          <p:cNvSpPr>
            <a:spLocks noGrp="1"/>
          </p:cNvSpPr>
          <p:nvPr>
            <p:ph type="sldNum" sz="quarter" idx="10"/>
          </p:nvPr>
        </p:nvSpPr>
        <p:spPr/>
        <p:txBody>
          <a:bodyPr/>
          <a:lstStyle/>
          <a:p>
            <a:fld id="{8B95F80E-B560-49EA-9206-AA14273EF368}" type="slidenum">
              <a:rPr lang="ru-RU" smtClean="0"/>
              <a:t>19</a:t>
            </a:fld>
            <a:endParaRPr lang="ru-RU"/>
          </a:p>
        </p:txBody>
      </p:sp>
    </p:spTree>
    <p:extLst>
      <p:ext uri="{BB962C8B-B14F-4D97-AF65-F5344CB8AC3E}">
        <p14:creationId xmlns:p14="http://schemas.microsoft.com/office/powerpoint/2010/main" val="11349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sz="1200" dirty="0">
                <a:effectLst/>
                <a:latin typeface="+mn-lt"/>
                <a:ea typeface="Calibri"/>
                <a:cs typeface="Times New Roman"/>
              </a:rPr>
              <a:t>«Ребята, а как Вы думаете, что значит быть здоровым? </a:t>
            </a:r>
            <a:r>
              <a:rPr lang="ru-RU" i="1" dirty="0"/>
              <a:t>Учащиеся отвечают. </a:t>
            </a:r>
            <a:r>
              <a:rPr lang="ru-RU" i="0" dirty="0"/>
              <a:t>«А что, по Вашему мнению, означает понятие «здоровье»? </a:t>
            </a:r>
            <a:r>
              <a:rPr lang="ru-RU" i="1" dirty="0"/>
              <a:t>Учащиеся дают варианты ответов.</a:t>
            </a:r>
            <a:r>
              <a:rPr lang="ru-RU" sz="1200" i="1" dirty="0">
                <a:effectLst/>
                <a:latin typeface="+mn-lt"/>
                <a:cs typeface="Times New Roman"/>
              </a:rPr>
              <a:t> </a:t>
            </a:r>
            <a:r>
              <a:rPr lang="ru-RU" sz="1200" dirty="0">
                <a:effectLst/>
                <a:latin typeface="+mn-lt"/>
                <a:ea typeface="Calibri"/>
                <a:cs typeface="Times New Roman"/>
              </a:rPr>
              <a:t>«По определению Всемирной организации здравоохранения (ВОЗ), здоровье понимается не только как отсутствие болезней и физических недостатков, а как состояние полного физического, психического и социального благополучия».</a:t>
            </a:r>
          </a:p>
        </p:txBody>
      </p:sp>
      <p:sp>
        <p:nvSpPr>
          <p:cNvPr id="4" name="Номер слайда 3"/>
          <p:cNvSpPr>
            <a:spLocks noGrp="1"/>
          </p:cNvSpPr>
          <p:nvPr>
            <p:ph type="sldNum" sz="quarter" idx="10"/>
          </p:nvPr>
        </p:nvSpPr>
        <p:spPr/>
        <p:txBody>
          <a:bodyPr/>
          <a:lstStyle/>
          <a:p>
            <a:fld id="{8B95F80E-B560-49EA-9206-AA14273EF368}" type="slidenum">
              <a:rPr lang="ru-RU" smtClean="0"/>
              <a:t>2</a:t>
            </a:fld>
            <a:endParaRPr lang="ru-RU"/>
          </a:p>
        </p:txBody>
      </p:sp>
    </p:spTree>
    <p:extLst>
      <p:ext uri="{BB962C8B-B14F-4D97-AF65-F5344CB8AC3E}">
        <p14:creationId xmlns:p14="http://schemas.microsoft.com/office/powerpoint/2010/main" val="159373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давайте рассмотрим оптимальные варианты режима питания. Первый вариант - это четырехразовое питание, включающее в себя завтрак, обед, полдник и ужин. Второй вариант четырехразового питания – это первый и второй завтраки, обед и ужин. И, наконец, третий вариант – это пятиразовое питание, в которое входит первый и второй завтраки, обед, полдник и ужин. Ребята, любой из этих вариантов считается правильным. Однако ученые считают один из представленных вариантов питания наиболее полезным для здоровья. Как Вы думаете, какой из представленных вариантов режима питания считается наиболее полезным для здоровья?». </a:t>
            </a:r>
            <a:r>
              <a:rPr lang="ru-RU" i="1" dirty="0"/>
              <a:t>Учащиеся в процессе обсуждения отвечают на поставленный вопрос. </a:t>
            </a:r>
            <a:r>
              <a:rPr lang="ru-RU" i="0" dirty="0"/>
              <a:t>«Ребята, для того, </a:t>
            </a:r>
            <a:r>
              <a:rPr lang="ru-RU" dirty="0"/>
              <a:t>чтобы ответить правильно на этот вопрос, давайте внимательно рассмотрим все 3 варианта режима питания и решим, в каком случае распределение пищи оказывается более равномерным и промежутки между приемами пищи меньше?». </a:t>
            </a:r>
            <a:r>
              <a:rPr lang="ru-RU" i="1" dirty="0"/>
              <a:t>Учащиеся отвечают на вопрос. </a:t>
            </a:r>
            <a:r>
              <a:rPr lang="ru-RU" i="0" dirty="0"/>
              <a:t>«Из представленных вариантов режима питания наиболее полезным считается пятиразовое питание, в котором более равномерное распределение пищи и промежутки между приемами пищи будут меньше. </a:t>
            </a:r>
            <a:r>
              <a:rPr lang="ru-RU" dirty="0"/>
              <a:t>При более частом приеме пищи может снижаться аппетит или развиваться ожирение. Вообще, при 4-5 разовом режиме питания обеспечивается равномерная нагрузка на систему пищеварения, пища лучше переваривается и усваивается, и происходит своевременное поступление питательных веществ, которое компенсирует энергетические затраты».</a:t>
            </a:r>
          </a:p>
        </p:txBody>
      </p:sp>
      <p:sp>
        <p:nvSpPr>
          <p:cNvPr id="4" name="Номер слайда 3"/>
          <p:cNvSpPr>
            <a:spLocks noGrp="1"/>
          </p:cNvSpPr>
          <p:nvPr>
            <p:ph type="sldNum" sz="quarter" idx="10"/>
          </p:nvPr>
        </p:nvSpPr>
        <p:spPr/>
        <p:txBody>
          <a:bodyPr/>
          <a:lstStyle/>
          <a:p>
            <a:fld id="{8B95F80E-B560-49EA-9206-AA14273EF368}" type="slidenum">
              <a:rPr lang="ru-RU" smtClean="0"/>
              <a:t>20</a:t>
            </a:fld>
            <a:endParaRPr lang="ru-RU"/>
          </a:p>
        </p:txBody>
      </p:sp>
    </p:spTree>
    <p:extLst>
      <p:ext uri="{BB962C8B-B14F-4D97-AF65-F5344CB8AC3E}">
        <p14:creationId xmlns:p14="http://schemas.microsoft.com/office/powerpoint/2010/main" val="85953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№10. Употребляйте теплую пищу не менее 3-х раз в день (завтрак, обед и ужин). Горячее питание (если быть точным, «теплое питание») в системе питания человека имеет крайне важное значение. Если пища теплая, она переваривается в течение двух-трех часов. При этом происходит полноценное расщепление крупных белковых молекул на аминокислоты. </a:t>
            </a:r>
            <a:r>
              <a:rPr lang="ru-RU" sz="1200" kern="1200" dirty="0" smtClean="0">
                <a:solidFill>
                  <a:schemeClr val="tx1"/>
                </a:solidFill>
                <a:effectLst/>
                <a:latin typeface="+mn-lt"/>
                <a:ea typeface="+mn-ea"/>
                <a:cs typeface="+mn-cs"/>
              </a:rPr>
              <a:t>Холодная пища нарушает скорость опорожнения желудка, способна вызывать спазмы в ЖКТ, нарушать выделение ферментов, необходимых для переваривания </a:t>
            </a:r>
            <a:r>
              <a:rPr lang="ru-RU" sz="1200" kern="1200" dirty="0" err="1" smtClean="0">
                <a:solidFill>
                  <a:schemeClr val="tx1"/>
                </a:solidFill>
                <a:effectLst/>
                <a:latin typeface="+mn-lt"/>
                <a:ea typeface="+mn-ea"/>
                <a:cs typeface="+mn-cs"/>
              </a:rPr>
              <a:t>пищи.</a:t>
            </a:r>
            <a:r>
              <a:rPr lang="ru-RU" dirty="0" err="1" smtClean="0"/>
              <a:t>Не</a:t>
            </a:r>
            <a:r>
              <a:rPr lang="ru-RU" dirty="0" smtClean="0"/>
              <a:t> </a:t>
            </a:r>
            <a:r>
              <a:rPr lang="ru-RU" dirty="0"/>
              <a:t>переваренные белки, попадая в тонкий кишечник, где происходит всасывание пищи, всосаться не могут. Более того, в месте, где должны работать бактерии, отвечающие за расщепление только углеводов, начинают множиться бактерии, которые «живут» на мясе и прочих животных белках. В результате развивается дисбактериоз, нарушается обмен веществ, появляются болезни, в том числе ожирение. Ребята, Вы проводите в школе от 6 до 8 часов, а некоторые ребята и до 9 часов. Длительный перерыв в приёме пищи плохо сказывается на работе и усвоении школьного материала, самочувствии, настроении, на состоянии пищеварительной системы. Поэтому, очень важно получать горячий завтрак и обед».</a:t>
            </a:r>
          </a:p>
        </p:txBody>
      </p:sp>
      <p:sp>
        <p:nvSpPr>
          <p:cNvPr id="4" name="Номер слайда 3"/>
          <p:cNvSpPr>
            <a:spLocks noGrp="1"/>
          </p:cNvSpPr>
          <p:nvPr>
            <p:ph type="sldNum" sz="quarter" idx="10"/>
          </p:nvPr>
        </p:nvSpPr>
        <p:spPr/>
        <p:txBody>
          <a:bodyPr/>
          <a:lstStyle/>
          <a:p>
            <a:fld id="{8B95F80E-B560-49EA-9206-AA14273EF368}" type="slidenum">
              <a:rPr lang="ru-RU" smtClean="0">
                <a:solidFill>
                  <a:prstClr val="black"/>
                </a:solidFill>
              </a:rPr>
              <a:pPr/>
              <a:t>21</a:t>
            </a:fld>
            <a:endParaRPr lang="ru-RU">
              <a:solidFill>
                <a:prstClr val="black"/>
              </a:solidFill>
            </a:endParaRPr>
          </a:p>
        </p:txBody>
      </p:sp>
    </p:spTree>
    <p:extLst>
      <p:ext uri="{BB962C8B-B14F-4D97-AF65-F5344CB8AC3E}">
        <p14:creationId xmlns:p14="http://schemas.microsoft.com/office/powerpoint/2010/main" val="134047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№11. Выпивайте достаточное количество «чистой» воды. Питьевой режим не менее важен, чем регулярные приёмы пищи. Ведущий обращает внимание учащихся на то, что </a:t>
            </a:r>
            <a:r>
              <a:rPr lang="ru-RU" sz="1200" kern="1200" dirty="0" smtClean="0">
                <a:solidFill>
                  <a:schemeClr val="tx1"/>
                </a:solidFill>
                <a:effectLst/>
                <a:latin typeface="+mn-lt"/>
                <a:ea typeface="+mn-ea"/>
                <a:cs typeface="+mn-cs"/>
              </a:rPr>
              <a:t>в зависимости от возрастных особенностей рациона питания поступление воды с пищей в организм ребенка колеблется от 40 до 60 %.  При расчете воды, учитываются все прозрачные напитки (чай, напитки из фруктов и </a:t>
            </a:r>
            <a:r>
              <a:rPr lang="ru-RU" sz="1200" kern="1200" dirty="0" err="1" smtClean="0">
                <a:solidFill>
                  <a:schemeClr val="tx1"/>
                </a:solidFill>
                <a:effectLst/>
                <a:latin typeface="+mn-lt"/>
                <a:ea typeface="+mn-ea"/>
                <a:cs typeface="+mn-cs"/>
              </a:rPr>
              <a:t>пр</a:t>
            </a:r>
            <a:r>
              <a:rPr lang="ru-RU" sz="1200" kern="1200" dirty="0" smtClean="0">
                <a:solidFill>
                  <a:schemeClr val="tx1"/>
                </a:solidFill>
                <a:effectLst/>
                <a:latin typeface="+mn-lt"/>
                <a:ea typeface="+mn-ea"/>
                <a:cs typeface="+mn-cs"/>
              </a:rPr>
              <a:t>). Для утоления жажды, и основным питьем служит простая вода. Компоты, морсы и </a:t>
            </a:r>
            <a:r>
              <a:rPr lang="ru-RU" sz="1200" kern="1200" dirty="0" err="1" smtClean="0">
                <a:solidFill>
                  <a:schemeClr val="tx1"/>
                </a:solidFill>
                <a:effectLst/>
                <a:latin typeface="+mn-lt"/>
                <a:ea typeface="+mn-ea"/>
                <a:cs typeface="+mn-cs"/>
              </a:rPr>
              <a:t>др</a:t>
            </a:r>
            <a:r>
              <a:rPr lang="ru-RU" sz="1200" kern="1200" dirty="0" smtClean="0">
                <a:solidFill>
                  <a:schemeClr val="tx1"/>
                </a:solidFill>
                <a:effectLst/>
                <a:latin typeface="+mn-lt"/>
                <a:ea typeface="+mn-ea"/>
                <a:cs typeface="+mn-cs"/>
              </a:rPr>
              <a:t> должны входить в состав приема пищи, завершая его как третье блюдо на обед.</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B95F80E-B560-49EA-9206-AA14273EF368}" type="slidenum">
              <a:rPr lang="ru-RU" smtClean="0"/>
              <a:t>22</a:t>
            </a:fld>
            <a:endParaRPr lang="ru-RU"/>
          </a:p>
        </p:txBody>
      </p:sp>
    </p:spTree>
    <p:extLst>
      <p:ext uri="{BB962C8B-B14F-4D97-AF65-F5344CB8AC3E}">
        <p14:creationId xmlns:p14="http://schemas.microsoft.com/office/powerpoint/2010/main" val="241267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«Правило №12. Количество энергии, которое вы получаете с пищей, должно соответствовать энергии, которую вы тратите в течение дня».</a:t>
            </a:r>
          </a:p>
        </p:txBody>
      </p:sp>
      <p:sp>
        <p:nvSpPr>
          <p:cNvPr id="4" name="Номер слайда 3"/>
          <p:cNvSpPr>
            <a:spLocks noGrp="1"/>
          </p:cNvSpPr>
          <p:nvPr>
            <p:ph type="sldNum" sz="quarter" idx="10"/>
          </p:nvPr>
        </p:nvSpPr>
        <p:spPr/>
        <p:txBody>
          <a:bodyPr/>
          <a:lstStyle/>
          <a:p>
            <a:fld id="{8B95F80E-B560-49EA-9206-AA14273EF368}" type="slidenum">
              <a:rPr lang="ru-RU" smtClean="0"/>
              <a:t>23</a:t>
            </a:fld>
            <a:endParaRPr lang="ru-RU"/>
          </a:p>
        </p:txBody>
      </p:sp>
    </p:spTree>
    <p:extLst>
      <p:ext uri="{BB962C8B-B14F-4D97-AF65-F5344CB8AC3E}">
        <p14:creationId xmlns:p14="http://schemas.microsoft.com/office/powerpoint/2010/main" val="4216803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sz="1100" dirty="0">
                <a:effectLst/>
                <a:latin typeface="+mn-lt"/>
                <a:ea typeface="Calibri"/>
                <a:cs typeface="Times New Roman"/>
              </a:rPr>
              <a:t>«Ребята, давайте рассмотрит пирамиду питания, на которой схематично изображены правила здорового и рационального питания, разработанные диетологами. В основании пирамиды лежит физическая активность. Основание собственно пирамиды питания: овощи и фрукты, </a:t>
            </a:r>
            <a:r>
              <a:rPr lang="ru-RU" sz="1100" dirty="0" err="1">
                <a:effectLst/>
                <a:latin typeface="+mn-lt"/>
                <a:ea typeface="Calibri"/>
                <a:cs typeface="Times New Roman"/>
              </a:rPr>
              <a:t>цельнозерновые</a:t>
            </a:r>
            <a:r>
              <a:rPr lang="ru-RU" sz="1100" dirty="0">
                <a:effectLst/>
                <a:latin typeface="+mn-lt"/>
                <a:ea typeface="Calibri"/>
                <a:cs typeface="Times New Roman"/>
              </a:rPr>
              <a:t> продукты (неочищенный рис, хлеб грубого помола, макаронные изделия из </a:t>
            </a:r>
            <a:r>
              <a:rPr lang="ru-RU" sz="1100" dirty="0" err="1">
                <a:effectLst/>
                <a:latin typeface="+mn-lt"/>
                <a:ea typeface="Calibri"/>
                <a:cs typeface="Times New Roman"/>
              </a:rPr>
              <a:t>цельнозерновой</a:t>
            </a:r>
            <a:r>
              <a:rPr lang="ru-RU" sz="1100" dirty="0">
                <a:effectLst/>
                <a:latin typeface="+mn-lt"/>
                <a:ea typeface="Calibri"/>
                <a:cs typeface="Times New Roman"/>
              </a:rPr>
              <a:t> муки, каши) и растительные жиры (оливковое масло, подсолнечное, рапсовое и другие). Продукты из этих групп следует по возможности употреблять с каждым приёмом пищи. На второй ступени пирамиды находятся белоксодержащие продукты животного происхождения — рыба и морепродукты, мясо птицы (курица, индюк), яйца. Эти продукты можно употреблять до 2-х раз в день. Также, на этой ступени находятся молоко и молочные продукты (йогурты, сыр и т. д.), их употребление следует ограничить одной-двумя порциями в день. На самой верхней ступени пирамиды находятся продукты, употребление которых следует сократить. К ним относятся животные жиры, содержащиеся в красных сортах мяса (свинине, говядине) и сливочном масле, а также продукты с большим содержанием так называемых «быстрых углеводов»: продукты из белой муки (хлеб и хлебобулочные изделия, макаронные изделия), очищенный рис, газированные напитки и прочие сладости. Продукты, составляющие основание пирамиды, должны употребляться в пищу как можно чаще, в то время как находящиеся на вершине пирамиды продукты следует избегать или употреблять в ограниченных количествах. Двигаясь от основания пирамиды к ее вершине, человек и набирает весь перечень необходимых продуктов, которые и составляют нашу продуктовую корзину. Ребята, еще раз обратим внимание, что в основании пирамиды лежат хлеб, злаки и крупы. Именно они должны составлять большую часть рациона человека. Затем – овощи и фрукты. Далее – источники белка, которые содержатся в мясе, рыбе, птице, молочных продуктах, и необходимо отметить, что меньше всего должно быть сладостей, сладких напитков и насыщенных животных жиров. Ребята, пища – источник энергии, которая должна быть в балансе с нашей физической активностью, т.е. затраты энергии должны быть больше или равны потреблению энергии, тогда мы не будем набирать лишний вес и будем хорошо себя чувствовать. А показателем, который поможет нам понять, есть ли у нас лишний вес, или у нас недостаток массы тела, который тоже отрицательно сказывается на здоровье, является Индекс массы тела».</a:t>
            </a:r>
          </a:p>
        </p:txBody>
      </p:sp>
      <p:sp>
        <p:nvSpPr>
          <p:cNvPr id="4" name="Номер слайда 3"/>
          <p:cNvSpPr>
            <a:spLocks noGrp="1"/>
          </p:cNvSpPr>
          <p:nvPr>
            <p:ph type="sldNum" sz="quarter" idx="5"/>
          </p:nvPr>
        </p:nvSpPr>
        <p:spPr/>
        <p:txBody>
          <a:bodyPr/>
          <a:lstStyle/>
          <a:p>
            <a:fld id="{8B95F80E-B560-49EA-9206-AA14273EF368}" type="slidenum">
              <a:rPr lang="ru-RU" smtClean="0"/>
              <a:t>24</a:t>
            </a:fld>
            <a:endParaRPr lang="ru-RU"/>
          </a:p>
        </p:txBody>
      </p:sp>
    </p:spTree>
    <p:extLst>
      <p:ext uri="{BB962C8B-B14F-4D97-AF65-F5344CB8AC3E}">
        <p14:creationId xmlns:p14="http://schemas.microsoft.com/office/powerpoint/2010/main" val="186813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«Индекс массы тела – это универсальный показатель, рекомендованный Всемирной организацией здравоохранения, который позволяет нам определить, насколько безопасным для нашего здоровья является наш вес. Его легко рассчитать. Необходимо вес тела в килограммах разделить на рост в метрах, возведенный в квадрат.</a:t>
            </a:r>
          </a:p>
          <a:p>
            <a:r>
              <a:rPr lang="ru-RU" dirty="0"/>
              <a:t>Если ИМТ от 18,5 до 25, то это нормальная масса тела, если менее 18,5 или более 25 – стоит задуматься и корректировать вес, чтобы исключить важнейший фактор риска неинфекционных заболеваний. А сейчас, ребята, предлагаю Вам рассчитать каждому свой индекс массы тела и сопоставить данные с таблицей». </a:t>
            </a:r>
            <a:r>
              <a:rPr lang="ru-RU" i="1" dirty="0"/>
              <a:t>Учащиеся рассчитывают свой ИМТ. </a:t>
            </a:r>
            <a:r>
              <a:rPr lang="ru-RU" i="0" dirty="0"/>
              <a:t>«Ребята, </a:t>
            </a:r>
            <a:r>
              <a:rPr lang="ru-RU" dirty="0"/>
              <a:t>если вес тела превышает рекомендуемый максимальный, не следует огорчаться и отказываться от еды, а нужно больше времени уделять подвижным играм и занятиям спортом».</a:t>
            </a:r>
          </a:p>
        </p:txBody>
      </p:sp>
      <p:sp>
        <p:nvSpPr>
          <p:cNvPr id="4" name="Номер слайда 3"/>
          <p:cNvSpPr>
            <a:spLocks noGrp="1"/>
          </p:cNvSpPr>
          <p:nvPr>
            <p:ph type="sldNum" sz="quarter" idx="10"/>
          </p:nvPr>
        </p:nvSpPr>
        <p:spPr/>
        <p:txBody>
          <a:bodyPr/>
          <a:lstStyle/>
          <a:p>
            <a:fld id="{620CA578-1469-4EFA-B652-3642F45847A8}"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3869357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еще с давних времен люди старались заботиться о своем здоровье, и знали практически все о пользе правильного питания. Однако несмотря на то, что каждое поколение в основу здорового питания вносили свои изменения, но главные принципы дожили и до наших дней. Принципы правильного питания читаются между строк народных сказок и легенд, рассказов и притч, но наиболее ярко их демонстрируют пословицы и поговорки – настоящие перлы народного творчества и мудрости. Пословицы про правильное питание передавались из поколения к поколению и являлись своего рода пособием, которое учило, как следует жить и что употреблять в пищу, чтобы сохранить здоровье и силу. Ярким тому подтверждением может стать высказывание Сократа «Нужно есть, чтобы жить, а не жить, чтобы есть».</a:t>
            </a:r>
          </a:p>
        </p:txBody>
      </p:sp>
      <p:sp>
        <p:nvSpPr>
          <p:cNvPr id="4" name="Номер слайда 3"/>
          <p:cNvSpPr>
            <a:spLocks noGrp="1"/>
          </p:cNvSpPr>
          <p:nvPr>
            <p:ph type="sldNum" sz="quarter" idx="10"/>
          </p:nvPr>
        </p:nvSpPr>
        <p:spPr/>
        <p:txBody>
          <a:bodyPr/>
          <a:lstStyle/>
          <a:p>
            <a:fld id="{8B95F80E-B560-49EA-9206-AA14273EF368}" type="slidenum">
              <a:rPr lang="ru-RU" smtClean="0"/>
              <a:t>26</a:t>
            </a:fld>
            <a:endParaRPr lang="ru-RU"/>
          </a:p>
        </p:txBody>
      </p:sp>
    </p:spTree>
    <p:extLst>
      <p:ext uri="{BB962C8B-B14F-4D97-AF65-F5344CB8AC3E}">
        <p14:creationId xmlns:p14="http://schemas.microsoft.com/office/powerpoint/2010/main" val="2120664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15000"/>
              </a:lnSpc>
              <a:spcAft>
                <a:spcPts val="1000"/>
              </a:spcAft>
            </a:pPr>
            <a:r>
              <a:rPr lang="ru-RU" sz="1200" dirty="0">
                <a:effectLst/>
                <a:latin typeface="+mn-lt"/>
                <a:ea typeface="Calibri"/>
                <a:cs typeface="Times New Roman"/>
              </a:rPr>
              <a:t>«Ребята, какие пословицы и поговорки о правильном питании Вы знаете?» </a:t>
            </a:r>
            <a:r>
              <a:rPr lang="ru-RU" sz="1200" i="1" dirty="0">
                <a:effectLst/>
                <a:latin typeface="+mn-lt"/>
                <a:ea typeface="Calibri"/>
                <a:cs typeface="Times New Roman"/>
              </a:rPr>
              <a:t>Учащиеся приводят примеры (например: не поешь толком – будешь волком; щи да каша – пища наша; аппетит приходит во время еды; когда я ем, я глух и нем; всякому нужен и обед, и ужин; кашу маслом не испортишь; война войной, а обед – по расписанию; хлеб всему голова; сытый голодного не разумеет; был бы обед, а ложка сыщется; завтрак съешь сам, обед раздели с другом, а ужин отдай врагу; не всё, то полезно, что в рот полезло; гречневая каша – матушка наша, а хлебец ржаной – отец родной; дорога ложка к обеду; сытый голодному не товарищ).</a:t>
            </a:r>
          </a:p>
        </p:txBody>
      </p:sp>
      <p:sp>
        <p:nvSpPr>
          <p:cNvPr id="4" name="Номер слайда 3"/>
          <p:cNvSpPr>
            <a:spLocks noGrp="1"/>
          </p:cNvSpPr>
          <p:nvPr>
            <p:ph type="sldNum" sz="quarter" idx="10"/>
          </p:nvPr>
        </p:nvSpPr>
        <p:spPr/>
        <p:txBody>
          <a:bodyPr/>
          <a:lstStyle/>
          <a:p>
            <a:fld id="{8B95F80E-B560-49EA-9206-AA14273EF368}" type="slidenum">
              <a:rPr lang="ru-RU" smtClean="0">
                <a:solidFill>
                  <a:prstClr val="black"/>
                </a:solidFill>
              </a:rPr>
              <a:pPr/>
              <a:t>27</a:t>
            </a:fld>
            <a:endParaRPr lang="ru-RU">
              <a:solidFill>
                <a:prstClr val="black"/>
              </a:solidFill>
            </a:endParaRPr>
          </a:p>
        </p:txBody>
      </p:sp>
    </p:spTree>
    <p:extLst>
      <p:ext uri="{BB962C8B-B14F-4D97-AF65-F5344CB8AC3E}">
        <p14:creationId xmlns:p14="http://schemas.microsoft.com/office/powerpoint/2010/main" val="481033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Вы молодцы, что знаете много пословиц и поговорок о правильном питании. О пользе правильного питания знали испокон веков. Хотелось бы отметить, что все высказывания и пословицы сочинялись на основании собственных наблюдений. Употребляя в пищу определенные продукты, люди видели результат их воздействия на организм, таким образом, и появлялись новые высказывания такие как: «Ешь чеснок и лук – не возьмет недуг». Сделав определенный вывод люди стали почитать такие продукты как чеснок и лук».</a:t>
            </a:r>
          </a:p>
        </p:txBody>
      </p:sp>
      <p:sp>
        <p:nvSpPr>
          <p:cNvPr id="4" name="Номер слайда 3"/>
          <p:cNvSpPr>
            <a:spLocks noGrp="1"/>
          </p:cNvSpPr>
          <p:nvPr>
            <p:ph type="sldNum" sz="quarter" idx="10"/>
          </p:nvPr>
        </p:nvSpPr>
        <p:spPr/>
        <p:txBody>
          <a:bodyPr/>
          <a:lstStyle/>
          <a:p>
            <a:fld id="{8B95F80E-B560-49EA-9206-AA14273EF368}" type="slidenum">
              <a:rPr lang="ru-RU" smtClean="0"/>
              <a:t>28</a:t>
            </a:fld>
            <a:endParaRPr lang="ru-RU"/>
          </a:p>
        </p:txBody>
      </p:sp>
    </p:spTree>
    <p:extLst>
      <p:ext uri="{BB962C8B-B14F-4D97-AF65-F5344CB8AC3E}">
        <p14:creationId xmlns:p14="http://schemas.microsoft.com/office/powerpoint/2010/main" val="1662023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«Во все времена составлению рациона, пусть и неосознанно, уделяли много внимания. Вспомните, ещё наши бабушки говорили: «Щи да каша – пища наша», подчеркивая важность рационального питания, ежедневного употребления первых блюд и питательных злаков. Они знали, что для полноценного развития, активной работы и бодрого духа необходимо не только достаточно, но и правильно питаться».</a:t>
            </a:r>
          </a:p>
        </p:txBody>
      </p:sp>
      <p:sp>
        <p:nvSpPr>
          <p:cNvPr id="4" name="Номер слайда 3"/>
          <p:cNvSpPr>
            <a:spLocks noGrp="1"/>
          </p:cNvSpPr>
          <p:nvPr>
            <p:ph type="sldNum" sz="quarter" idx="10"/>
          </p:nvPr>
        </p:nvSpPr>
        <p:spPr/>
        <p:txBody>
          <a:bodyPr/>
          <a:lstStyle/>
          <a:p>
            <a:fld id="{8B95F80E-B560-49EA-9206-AA14273EF368}" type="slidenum">
              <a:rPr lang="ru-RU" smtClean="0"/>
              <a:t>29</a:t>
            </a:fld>
            <a:endParaRPr lang="ru-RU"/>
          </a:p>
        </p:txBody>
      </p:sp>
    </p:spTree>
    <p:extLst>
      <p:ext uri="{BB962C8B-B14F-4D97-AF65-F5344CB8AC3E}">
        <p14:creationId xmlns:p14="http://schemas.microsoft.com/office/powerpoint/2010/main" val="204160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«Здоровье человека является целостной системой взаимосвязанных друг с другом составляющих: физическое, социальное и психическое здоровье.</a:t>
            </a:r>
          </a:p>
          <a:p>
            <a:r>
              <a:rPr lang="ru-RU" dirty="0"/>
              <a:t>Физическое здоровье – это функционирование организма, здоровье всех его систем и физическая активность. Прежде всего, у человека должно быть здоровое тело, правильное телосложение, достаточный вес, рост относительный своего возраста. Человек должен иметь хорошую физическую подготовку: крепкую мышечную силу, хорошо переносить физические нагрузки и при этом не чувствовать сильной усталости. Безусловно, здоровый человек редко болеет простудными и другими заболеваниями, т. е. имеет хорошую защитную функцию против вирусов и микробов.</a:t>
            </a:r>
          </a:p>
          <a:p>
            <a:r>
              <a:rPr lang="ru-RU" dirty="0"/>
              <a:t>Социальное здоровье – осознание себя личностью мужского или женского пола, взаимодействие с окружающими, понимание и развитие навыков, помогающих в общении с людьми.</a:t>
            </a:r>
          </a:p>
          <a:p>
            <a:r>
              <a:rPr lang="ru-RU" dirty="0"/>
              <a:t>И наконец, третий аспект здоровья – это психическое здоровье.</a:t>
            </a:r>
          </a:p>
          <a:p>
            <a:r>
              <a:rPr lang="ru-RU" dirty="0"/>
              <a:t>Психическое – умение определять свое место в окружающем мире, понимание своих чувств и умение выражать их, умение прогнозировать различные ситуации становление и развитие личности, их самоопределение и самореализация. </a:t>
            </a:r>
          </a:p>
          <a:p>
            <a:r>
              <a:rPr lang="ru-RU" dirty="0"/>
              <a:t>Эти три составляющих здоровья должны постоянно находиться в гармоничном единстве, дополняя, и влияя друг на друга. </a:t>
            </a:r>
          </a:p>
          <a:p>
            <a:r>
              <a:rPr lang="ru-RU" dirty="0"/>
              <a:t>Итак, ребята, из всего вышесказанного сделаем вывод, что здоровый человек – это человек не только со здоровым телом, но и человек, у которого замечательное настроение и хорошие отношения с окружающими людьми».</a:t>
            </a:r>
          </a:p>
        </p:txBody>
      </p:sp>
      <p:sp>
        <p:nvSpPr>
          <p:cNvPr id="4" name="Номер слайда 3"/>
          <p:cNvSpPr>
            <a:spLocks noGrp="1"/>
          </p:cNvSpPr>
          <p:nvPr>
            <p:ph type="sldNum" sz="quarter" idx="10"/>
          </p:nvPr>
        </p:nvSpPr>
        <p:spPr/>
        <p:txBody>
          <a:bodyPr/>
          <a:lstStyle/>
          <a:p>
            <a:fld id="{8B95F80E-B560-49EA-9206-AA14273EF368}" type="slidenum">
              <a:rPr lang="ru-RU" smtClean="0"/>
              <a:t>3</a:t>
            </a:fld>
            <a:endParaRPr lang="ru-RU"/>
          </a:p>
        </p:txBody>
      </p:sp>
    </p:spTree>
    <p:extLst>
      <p:ext uri="{BB962C8B-B14F-4D97-AF65-F5344CB8AC3E}">
        <p14:creationId xmlns:p14="http://schemas.microsoft.com/office/powerpoint/2010/main" val="262302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 наших бабушек и дедушек было особое отношение к хлебу, поэтому многие пословицы о здоровом питании посвящены именно этому продукту. Достаточно вспомнить такие высказывания как: «Вода матушка, а хлеб батюшка». Хлеб с давних лет по праву считался бесценным продуктом, ведь в нем содержаться такие необходимые для организма полезные элементы как: белки, жиры, углеводы, витамины».</a:t>
            </a:r>
          </a:p>
        </p:txBody>
      </p:sp>
      <p:sp>
        <p:nvSpPr>
          <p:cNvPr id="4" name="Номер слайда 3"/>
          <p:cNvSpPr>
            <a:spLocks noGrp="1"/>
          </p:cNvSpPr>
          <p:nvPr>
            <p:ph type="sldNum" sz="quarter" idx="10"/>
          </p:nvPr>
        </p:nvSpPr>
        <p:spPr/>
        <p:txBody>
          <a:bodyPr/>
          <a:lstStyle/>
          <a:p>
            <a:fld id="{8B95F80E-B560-49EA-9206-AA14273EF368}" type="slidenum">
              <a:rPr lang="ru-RU" smtClean="0"/>
              <a:t>30</a:t>
            </a:fld>
            <a:endParaRPr lang="ru-RU"/>
          </a:p>
        </p:txBody>
      </p:sp>
    </p:spTree>
    <p:extLst>
      <p:ext uri="{BB962C8B-B14F-4D97-AF65-F5344CB8AC3E}">
        <p14:creationId xmlns:p14="http://schemas.microsoft.com/office/powerpoint/2010/main" val="325574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если вникнуть в смысл русской поговорки «Не все в рот, что око видит» становиться понятно, что даже наши предки к пище подходили с умом. Только так еда становилась основой источником отличного самочувствия, бодрого духа и крепкого здоровья».</a:t>
            </a:r>
          </a:p>
        </p:txBody>
      </p:sp>
      <p:sp>
        <p:nvSpPr>
          <p:cNvPr id="4" name="Номер слайда 3"/>
          <p:cNvSpPr>
            <a:spLocks noGrp="1"/>
          </p:cNvSpPr>
          <p:nvPr>
            <p:ph type="sldNum" sz="quarter" idx="10"/>
          </p:nvPr>
        </p:nvSpPr>
        <p:spPr/>
        <p:txBody>
          <a:bodyPr/>
          <a:lstStyle/>
          <a:p>
            <a:fld id="{8B95F80E-B560-49EA-9206-AA14273EF368}" type="slidenum">
              <a:rPr lang="ru-RU" smtClean="0"/>
              <a:t>31</a:t>
            </a:fld>
            <a:endParaRPr lang="ru-RU"/>
          </a:p>
        </p:txBody>
      </p:sp>
    </p:spTree>
    <p:extLst>
      <p:ext uri="{BB962C8B-B14F-4D97-AF65-F5344CB8AC3E}">
        <p14:creationId xmlns:p14="http://schemas.microsoft.com/office/powerpoint/2010/main" val="1719147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«Наверное, трудно найти человека, который бы не знал о пользе каши. Наши предки тоже считали каши полезными и невероятно вкусными, поэтому существует множество поговорок, посвященных именно этому продукту. «Хороша каша, да мала чаша», «Мать наша – гречневая каша». И это далеко не все высказывания, которые посвящены этому бесценному продукту».</a:t>
            </a:r>
          </a:p>
        </p:txBody>
      </p:sp>
      <p:sp>
        <p:nvSpPr>
          <p:cNvPr id="4" name="Номер слайда 3"/>
          <p:cNvSpPr>
            <a:spLocks noGrp="1"/>
          </p:cNvSpPr>
          <p:nvPr>
            <p:ph type="sldNum" sz="quarter" idx="10"/>
          </p:nvPr>
        </p:nvSpPr>
        <p:spPr/>
        <p:txBody>
          <a:bodyPr/>
          <a:lstStyle/>
          <a:p>
            <a:fld id="{8B95F80E-B560-49EA-9206-AA14273EF368}" type="slidenum">
              <a:rPr lang="ru-RU" smtClean="0"/>
              <a:t>32</a:t>
            </a:fld>
            <a:endParaRPr lang="ru-RU"/>
          </a:p>
        </p:txBody>
      </p:sp>
    </p:spTree>
    <p:extLst>
      <p:ext uri="{BB962C8B-B14F-4D97-AF65-F5344CB8AC3E}">
        <p14:creationId xmlns:p14="http://schemas.microsoft.com/office/powerpoint/2010/main" val="1718218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также существует множество поговорок, в которых особое внимание уделяется режиму питания: «Укоротить ужин – удлинить жизнь».</a:t>
            </a:r>
          </a:p>
        </p:txBody>
      </p:sp>
      <p:sp>
        <p:nvSpPr>
          <p:cNvPr id="4" name="Номер слайда 3"/>
          <p:cNvSpPr>
            <a:spLocks noGrp="1"/>
          </p:cNvSpPr>
          <p:nvPr>
            <p:ph type="sldNum" sz="quarter" idx="10"/>
          </p:nvPr>
        </p:nvSpPr>
        <p:spPr/>
        <p:txBody>
          <a:bodyPr/>
          <a:lstStyle/>
          <a:p>
            <a:fld id="{8B95F80E-B560-49EA-9206-AA14273EF368}" type="slidenum">
              <a:rPr lang="ru-RU" smtClean="0"/>
              <a:t>33</a:t>
            </a:fld>
            <a:endParaRPr lang="ru-RU"/>
          </a:p>
        </p:txBody>
      </p:sp>
    </p:spTree>
    <p:extLst>
      <p:ext uri="{BB962C8B-B14F-4D97-AF65-F5344CB8AC3E}">
        <p14:creationId xmlns:p14="http://schemas.microsoft.com/office/powerpoint/2010/main" val="3785430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«Существуют также некоторые пословицы про здоровое питание, в которых говорится, что употребление пищи должно быть умеренным. Ведь еще наши предки подметили, что переедание может вызвать серьезные проблемы со здоровьем, в подтверждение тому хотелось бы привести такое народное высказывание «Ешь да не жирей, тогда будешь здоровей». Удивляет тот факт, что в этих пословицах все очень точно подмечено о правильном и здоровом питании, именно поэтому они дожили до наших дней и, естественно, обязательно будут передаваться следующим поколениям».</a:t>
            </a:r>
          </a:p>
        </p:txBody>
      </p:sp>
      <p:sp>
        <p:nvSpPr>
          <p:cNvPr id="4" name="Номер слайда 3"/>
          <p:cNvSpPr>
            <a:spLocks noGrp="1"/>
          </p:cNvSpPr>
          <p:nvPr>
            <p:ph type="sldNum" sz="quarter" idx="10"/>
          </p:nvPr>
        </p:nvSpPr>
        <p:spPr/>
        <p:txBody>
          <a:bodyPr/>
          <a:lstStyle/>
          <a:p>
            <a:fld id="{8B95F80E-B560-49EA-9206-AA14273EF368}" type="slidenum">
              <a:rPr lang="ru-RU" smtClean="0"/>
              <a:t>34</a:t>
            </a:fld>
            <a:endParaRPr lang="ru-RU"/>
          </a:p>
        </p:txBody>
      </p:sp>
    </p:spTree>
    <p:extLst>
      <p:ext uri="{BB962C8B-B14F-4D97-AF65-F5344CB8AC3E}">
        <p14:creationId xmlns:p14="http://schemas.microsoft.com/office/powerpoint/2010/main" val="4136080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«Также нашими предками было придумано много поговорок про культуру питания. Всем нам с детства известно такое высказывание «Когда я ем, я глух и нем». Так, в детстве нам говорили бабушки. Да, действительно, современными учеными доказано негативное влияние посторонних факторов на процесс пищеварения».</a:t>
            </a:r>
          </a:p>
        </p:txBody>
      </p:sp>
      <p:sp>
        <p:nvSpPr>
          <p:cNvPr id="4" name="Номер слайда 3"/>
          <p:cNvSpPr>
            <a:spLocks noGrp="1"/>
          </p:cNvSpPr>
          <p:nvPr>
            <p:ph type="sldNum" sz="quarter" idx="10"/>
          </p:nvPr>
        </p:nvSpPr>
        <p:spPr/>
        <p:txBody>
          <a:bodyPr/>
          <a:lstStyle/>
          <a:p>
            <a:fld id="{8B95F80E-B560-49EA-9206-AA14273EF368}" type="slidenum">
              <a:rPr lang="ru-RU" smtClean="0"/>
              <a:t>35</a:t>
            </a:fld>
            <a:endParaRPr lang="ru-RU"/>
          </a:p>
        </p:txBody>
      </p:sp>
    </p:spTree>
    <p:extLst>
      <p:ext uri="{BB962C8B-B14F-4D97-AF65-F5344CB8AC3E}">
        <p14:creationId xmlns:p14="http://schemas.microsoft.com/office/powerpoint/2010/main" val="3456478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«Если все народные высказывания поместить в одну книгу, то получится настоящий кладезь дельных советов и рекомендаций по правильному и здоровому питанию. Судя по всем народным поговоркам, можно сделать вывод: правильное питание – это залог крепкого здоровья, хорошего настроения, молодости и долголетия.</a:t>
            </a:r>
          </a:p>
          <a:p>
            <a:r>
              <a:rPr lang="ru-RU" dirty="0"/>
              <a:t>Ребята, на этом наше занятие подошло к концу. </a:t>
            </a:r>
            <a:r>
              <a:rPr lang="ru-RU" sz="1200" kern="1200" dirty="0">
                <a:solidFill>
                  <a:schemeClr val="tx1"/>
                </a:solidFill>
                <a:effectLst/>
                <a:latin typeface="+mn-lt"/>
                <a:ea typeface="+mn-ea"/>
                <a:cs typeface="+mn-cs"/>
              </a:rPr>
              <a:t>Что нового Вы узнали о здоровье и правильном питании? Что больше всего запомнилось и понравилось?». </a:t>
            </a:r>
            <a:r>
              <a:rPr lang="ru-RU" sz="1200" i="1" kern="1200" dirty="0">
                <a:solidFill>
                  <a:schemeClr val="tx1"/>
                </a:solidFill>
                <a:effectLst/>
                <a:latin typeface="+mn-lt"/>
                <a:ea typeface="+mn-ea"/>
                <a:cs typeface="+mn-cs"/>
              </a:rPr>
              <a:t>Учащиеся отвечают на вопросы и делятся своими впечатлениями о проведенном занятии.</a:t>
            </a:r>
            <a:endParaRPr lang="ru-RU" i="1" dirty="0"/>
          </a:p>
        </p:txBody>
      </p:sp>
      <p:sp>
        <p:nvSpPr>
          <p:cNvPr id="4" name="Номер слайда 3"/>
          <p:cNvSpPr>
            <a:spLocks noGrp="1"/>
          </p:cNvSpPr>
          <p:nvPr>
            <p:ph type="sldNum" sz="quarter" idx="10"/>
          </p:nvPr>
        </p:nvSpPr>
        <p:spPr/>
        <p:txBody>
          <a:bodyPr/>
          <a:lstStyle/>
          <a:p>
            <a:fld id="{8B95F80E-B560-49EA-9206-AA14273EF368}" type="slidenum">
              <a:rPr lang="ru-RU" smtClean="0"/>
              <a:t>36</a:t>
            </a:fld>
            <a:endParaRPr lang="ru-RU"/>
          </a:p>
        </p:txBody>
      </p:sp>
    </p:spTree>
    <p:extLst>
      <p:ext uri="{BB962C8B-B14F-4D97-AF65-F5344CB8AC3E}">
        <p14:creationId xmlns:p14="http://schemas.microsoft.com/office/powerpoint/2010/main" val="677170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предлагаю Вам домашнее задание:</a:t>
            </a:r>
          </a:p>
          <a:p>
            <a:r>
              <a:rPr lang="ru-RU" dirty="0"/>
              <a:t>1. Подготовить рекламу полезного продукта питания или блюда (это может быть, рисунок, стихотворение, мини-проект, мини-презентация).</a:t>
            </a:r>
          </a:p>
          <a:p>
            <a:r>
              <a:rPr lang="ru-RU" dirty="0"/>
              <a:t>2. Рассчитать ИМТ (индекс массы тела) родных (мамы, папы, брата, сестры, бабушки, дедушки и т.д.) и друзей по формуле: ИМТ= вес (кг) / рост 2 (</a:t>
            </a:r>
            <a:r>
              <a:rPr lang="ru-RU"/>
              <a:t>м)».</a:t>
            </a:r>
            <a:endParaRPr lang="ru-RU" dirty="0"/>
          </a:p>
        </p:txBody>
      </p:sp>
      <p:sp>
        <p:nvSpPr>
          <p:cNvPr id="4" name="Номер слайда 3"/>
          <p:cNvSpPr>
            <a:spLocks noGrp="1"/>
          </p:cNvSpPr>
          <p:nvPr>
            <p:ph type="sldNum" sz="quarter" idx="10"/>
          </p:nvPr>
        </p:nvSpPr>
        <p:spPr/>
        <p:txBody>
          <a:bodyPr/>
          <a:lstStyle/>
          <a:p>
            <a:fld id="{8B95F80E-B560-49EA-9206-AA14273EF368}" type="slidenum">
              <a:rPr lang="ru-RU" smtClean="0"/>
              <a:t>37</a:t>
            </a:fld>
            <a:endParaRPr lang="ru-RU"/>
          </a:p>
        </p:txBody>
      </p:sp>
    </p:spTree>
    <p:extLst>
      <p:ext uri="{BB962C8B-B14F-4D97-AF65-F5344CB8AC3E}">
        <p14:creationId xmlns:p14="http://schemas.microsoft.com/office/powerpoint/2010/main" val="127109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«Ребята, а как Вы считаете, от чего зависит наше здоровье, т.е. что может повлиять на наше здоровье?». </a:t>
            </a:r>
            <a:r>
              <a:rPr lang="ru-RU" i="1" dirty="0"/>
              <a:t>Учащиеся дают разнообразные варианты ответов. «З</a:t>
            </a:r>
            <a:r>
              <a:rPr lang="ru-RU" dirty="0"/>
              <a:t>доровье – самая большая ценность для человека. При этом, здоровье зависит от многих факторов, а именно: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наследственности, т.е. тех свойств и характеристик организма, которые нам достались от наших предков.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условий, в которых мы живем: чистоты воздуха, воды, уровня шума вокруг и т. д.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образа жизни самого человека (поведения, привычек, питания и т.д.)».</a:t>
            </a:r>
          </a:p>
        </p:txBody>
      </p:sp>
      <p:sp>
        <p:nvSpPr>
          <p:cNvPr id="4" name="Номер слайда 3"/>
          <p:cNvSpPr>
            <a:spLocks noGrp="1"/>
          </p:cNvSpPr>
          <p:nvPr>
            <p:ph type="sldNum" sz="quarter" idx="10"/>
          </p:nvPr>
        </p:nvSpPr>
        <p:spPr/>
        <p:txBody>
          <a:bodyPr/>
          <a:lstStyle/>
          <a:p>
            <a:fld id="{8B95F80E-B560-49EA-9206-AA14273EF368}" type="slidenum">
              <a:rPr lang="ru-RU" smtClean="0"/>
              <a:t>4</a:t>
            </a:fld>
            <a:endParaRPr lang="ru-RU"/>
          </a:p>
        </p:txBody>
      </p:sp>
    </p:spTree>
    <p:extLst>
      <p:ext uri="{BB962C8B-B14F-4D97-AF65-F5344CB8AC3E}">
        <p14:creationId xmlns:p14="http://schemas.microsoft.com/office/powerpoint/2010/main" val="3164462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«Ученые считают, что вклад этих факторов в здоровье может быть представлено следующим образом:</a:t>
            </a:r>
          </a:p>
          <a:p>
            <a:r>
              <a:rPr lang="ru-RU" dirty="0"/>
              <a:t>• Наследственность – 20%;</a:t>
            </a:r>
          </a:p>
          <a:p>
            <a:r>
              <a:rPr lang="ru-RU" dirty="0"/>
              <a:t>• Внешняя среда и природные условия – 20%;</a:t>
            </a:r>
          </a:p>
          <a:p>
            <a:r>
              <a:rPr lang="ru-RU" dirty="0"/>
              <a:t>• Здравоохранение – 10%;</a:t>
            </a:r>
          </a:p>
          <a:p>
            <a:r>
              <a:rPr lang="ru-RU" dirty="0"/>
              <a:t>• Условия и образ жизни (поведение, привычки, питание и т.д.) – 50%».</a:t>
            </a:r>
          </a:p>
        </p:txBody>
      </p:sp>
      <p:sp>
        <p:nvSpPr>
          <p:cNvPr id="4" name="Номер слайда 3"/>
          <p:cNvSpPr>
            <a:spLocks noGrp="1"/>
          </p:cNvSpPr>
          <p:nvPr>
            <p:ph type="sldNum" sz="quarter" idx="5"/>
          </p:nvPr>
        </p:nvSpPr>
        <p:spPr/>
        <p:txBody>
          <a:bodyPr/>
          <a:lstStyle/>
          <a:p>
            <a:fld id="{8B95F80E-B560-49EA-9206-AA14273EF368}" type="slidenum">
              <a:rPr lang="ru-RU" smtClean="0"/>
              <a:t>5</a:t>
            </a:fld>
            <a:endParaRPr lang="ru-RU"/>
          </a:p>
        </p:txBody>
      </p:sp>
    </p:spTree>
    <p:extLst>
      <p:ext uri="{BB962C8B-B14F-4D97-AF65-F5344CB8AC3E}">
        <p14:creationId xmlns:p14="http://schemas.microsoft.com/office/powerpoint/2010/main" val="340417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а как Вы думаете, на какие из перечисленных факторов (здравоохранение, наследственность, внешняя среда и природные условия, образ жизни) мы можем повлиять, а что изменить невозможно?». </a:t>
            </a:r>
            <a:r>
              <a:rPr lang="ru-RU" i="1" dirty="0"/>
              <a:t>Учащиеся отвечают на вопрос. </a:t>
            </a:r>
            <a:r>
              <a:rPr lang="ru-RU" i="0" dirty="0"/>
              <a:t>«Ребята, </a:t>
            </a:r>
            <a:r>
              <a:rPr lang="ru-RU" dirty="0"/>
              <a:t>человек не может повлиять на свою наследственность, а также изменить многие условия, в которых он живет, а за счет своего упорства, целеустремленности и знаний он может справиться даже с самыми серьезными проблемами».</a:t>
            </a:r>
          </a:p>
        </p:txBody>
      </p:sp>
      <p:sp>
        <p:nvSpPr>
          <p:cNvPr id="4" name="Номер слайда 3"/>
          <p:cNvSpPr>
            <a:spLocks noGrp="1"/>
          </p:cNvSpPr>
          <p:nvPr>
            <p:ph type="sldNum" sz="quarter" idx="5"/>
          </p:nvPr>
        </p:nvSpPr>
        <p:spPr/>
        <p:txBody>
          <a:bodyPr/>
          <a:lstStyle/>
          <a:p>
            <a:fld id="{8B95F80E-B560-49EA-9206-AA14273EF368}" type="slidenum">
              <a:rPr lang="ru-RU" smtClean="0"/>
              <a:t>6</a:t>
            </a:fld>
            <a:endParaRPr lang="ru-RU"/>
          </a:p>
        </p:txBody>
      </p:sp>
    </p:spTree>
    <p:extLst>
      <p:ext uri="{BB962C8B-B14F-4D97-AF65-F5344CB8AC3E}">
        <p14:creationId xmlns:p14="http://schemas.microsoft.com/office/powerpoint/2010/main" val="313805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«Великий русский полководец Александр Васильевич Суворов в детстве был болезненным слабым ребенком. Однако, он очень хотел стать военным. Поэтому уже с раннего возраста он закалялся, соблюдал жесткий режим питания, занимался спортом. Все это позволило ему стать физически сильным, мужественным человеком, гениальным военачальником, сумевшим создать практически непобедимую армию».</a:t>
            </a:r>
          </a:p>
        </p:txBody>
      </p:sp>
      <p:sp>
        <p:nvSpPr>
          <p:cNvPr id="4" name="Номер слайда 3"/>
          <p:cNvSpPr>
            <a:spLocks noGrp="1"/>
          </p:cNvSpPr>
          <p:nvPr>
            <p:ph type="sldNum" sz="quarter" idx="10"/>
          </p:nvPr>
        </p:nvSpPr>
        <p:spPr/>
        <p:txBody>
          <a:bodyPr/>
          <a:lstStyle/>
          <a:p>
            <a:fld id="{8B95F80E-B560-49EA-9206-AA14273EF368}" type="slidenum">
              <a:rPr lang="ru-RU" smtClean="0"/>
              <a:t>7</a:t>
            </a:fld>
            <a:endParaRPr lang="ru-RU"/>
          </a:p>
        </p:txBody>
      </p:sp>
    </p:spTree>
    <p:extLst>
      <p:ext uri="{BB962C8B-B14F-4D97-AF65-F5344CB8AC3E}">
        <p14:creationId xmlns:p14="http://schemas.microsoft.com/office/powerpoint/2010/main" val="1391852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«Вот еще один яркий исторический пример, подтверждающий, что ведение здорового образа жизни позволяет нашему организму справляться с экстремальными ситуациями. </a:t>
            </a:r>
          </a:p>
          <a:p>
            <a:r>
              <a:rPr lang="ru-RU" dirty="0"/>
              <a:t>Так, в 1934 году в Северном Ледовитом океане потерпел крушение пароход «Челюскин», на борту которого было 102 человека. Всем им пришлось 2 месяца жить на льдине. Несмотря на 40-градусный мороз, отсутствие нормального жилья (жили в бараке, построенном из уцелевших материалов), никто из челюскинцев (а среди них было 2 маленьких девочки) не заболел. Командир экспедиции Отто Юльевич Шмидт строго требовал от всех членов экспедиции соблюдать «обычный» образ жизни – регулярное чередование работы и отдыха, соблюдение элементарных гигиенических правил, питание по «часам» и т.д. все это помогло организму полярников справиться с экстремальной ситуацией».</a:t>
            </a:r>
          </a:p>
        </p:txBody>
      </p:sp>
      <p:sp>
        <p:nvSpPr>
          <p:cNvPr id="4" name="Номер слайда 3"/>
          <p:cNvSpPr>
            <a:spLocks noGrp="1"/>
          </p:cNvSpPr>
          <p:nvPr>
            <p:ph type="sldNum" sz="quarter" idx="5"/>
          </p:nvPr>
        </p:nvSpPr>
        <p:spPr/>
        <p:txBody>
          <a:bodyPr/>
          <a:lstStyle/>
          <a:p>
            <a:fld id="{8B95F80E-B560-49EA-9206-AA14273EF368}" type="slidenum">
              <a:rPr lang="ru-RU" smtClean="0"/>
              <a:t>8</a:t>
            </a:fld>
            <a:endParaRPr lang="ru-RU"/>
          </a:p>
        </p:txBody>
      </p:sp>
    </p:spTree>
    <p:extLst>
      <p:ext uri="{BB962C8B-B14F-4D97-AF65-F5344CB8AC3E}">
        <p14:creationId xmlns:p14="http://schemas.microsoft.com/office/powerpoint/2010/main" val="362688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«Ребята, здоровый образ жизни – это способ жизнедеятельности, направленный на сохранение и улучшение здоровья людей. Одной из составляющих здорового образа жизни является правильное питание. Питание – это процесс усвоения организмом питательных веществ, необходимых для поддержания жизни, здоровья и работоспособности. С питанием связаны все жизненно важные функции организма. Оно – источник развития тканей и клеток, их постоянного обновления, насыщения человека энергией. Неправильное питание как избыточное, так и недостаточное способно нанести существенный вред здоровью человека в любом возрасте. Это выражается в снижении уровня физического и умственного развития, быстрой утомляемости, неспособности оказывать сопротивление воздействию неблагоприятных факторов окружающей среды, снижении работоспособности и, даже преждевременном старении и сокращении продолжительности жизни. При правильном и рациональном питании человек меньше подвергается различным заболеваниям и легче с ними справляется. Кроме того, многие вещества человеческий организм не в состоянии синтезировать в процессе обмена, они должны поступать с пищей, иначе возникают болезни, связанные с неполноценным питанием».</a:t>
            </a:r>
          </a:p>
        </p:txBody>
      </p:sp>
      <p:sp>
        <p:nvSpPr>
          <p:cNvPr id="4" name="Номер слайда 3"/>
          <p:cNvSpPr>
            <a:spLocks noGrp="1"/>
          </p:cNvSpPr>
          <p:nvPr>
            <p:ph type="sldNum" sz="quarter" idx="10"/>
          </p:nvPr>
        </p:nvSpPr>
        <p:spPr/>
        <p:txBody>
          <a:bodyPr/>
          <a:lstStyle/>
          <a:p>
            <a:fld id="{8B95F80E-B560-49EA-9206-AA14273EF368}" type="slidenum">
              <a:rPr lang="ru-RU" smtClean="0"/>
              <a:t>9</a:t>
            </a:fld>
            <a:endParaRPr lang="ru-RU"/>
          </a:p>
        </p:txBody>
      </p:sp>
    </p:spTree>
    <p:extLst>
      <p:ext uri="{BB962C8B-B14F-4D97-AF65-F5344CB8AC3E}">
        <p14:creationId xmlns:p14="http://schemas.microsoft.com/office/powerpoint/2010/main" val="300760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ru-RU"/>
              <a:t>Образец заголовка</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E50B6BB3-98B8-47B8-9B9C-0749C02CD4B3}" type="datetimeFigureOut">
              <a:rPr lang="ru-RU" smtClean="0"/>
              <a:t>26.11.2021</a:t>
            </a:fld>
            <a:endParaRPr lang="ru-RU"/>
          </a:p>
        </p:txBody>
      </p:sp>
      <p:sp>
        <p:nvSpPr>
          <p:cNvPr id="8" name="Slide Number Placeholder 7"/>
          <p:cNvSpPr>
            <a:spLocks noGrp="1"/>
          </p:cNvSpPr>
          <p:nvPr>
            <p:ph type="sldNum" sz="quarter" idx="11"/>
          </p:nvPr>
        </p:nvSpPr>
        <p:spPr/>
        <p:txBody>
          <a:bodyPr/>
          <a:lstStyle/>
          <a:p>
            <a:fld id="{31043810-F82D-4373-AAA2-16223EB81E61}"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50B6BB3-98B8-47B8-9B9C-0749C02CD4B3}" type="datetimeFigureOut">
              <a:rPr lang="ru-RU" smtClean="0"/>
              <a:t>26.11.2021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E50B6BB3-98B8-47B8-9B9C-0749C02CD4B3}" type="datetimeFigureOut">
              <a:rPr lang="ru-RU" smtClean="0"/>
              <a:t>26.11.2021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50B6BB3-98B8-47B8-9B9C-0749C02CD4B3}" type="datetimeFigureOut">
              <a:rPr lang="ru-RU" smtClean="0"/>
              <a:t>26.11.2021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a:t>Образец заголовка</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50B6BB3-98B8-47B8-9B9C-0749C02CD4B3}" type="datetimeFigureOut">
              <a:rPr lang="ru-RU" smtClean="0"/>
              <a:t>26.11.2021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1043810-F82D-4373-AAA2-16223EB81E61}" type="slidenum">
              <a:rPr lang="ru-RU" smtClean="0"/>
              <a:t>‹#›</a:t>
            </a:fld>
            <a:endParaRPr lang="ru-RU"/>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50B6BB3-98B8-47B8-9B9C-0749C02CD4B3}" type="datetimeFigureOut">
              <a:rPr lang="ru-RU" smtClean="0"/>
              <a:t>26.11.2021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
        <p:nvSpPr>
          <p:cNvPr id="9" name="Content Placeholder 8"/>
          <p:cNvSpPr>
            <a:spLocks noGrp="1"/>
          </p:cNvSpPr>
          <p:nvPr>
            <p:ph sz="quarter" idx="13"/>
          </p:nvPr>
        </p:nvSpPr>
        <p:spPr>
          <a:xfrm>
            <a:off x="487680" y="1600200"/>
            <a:ext cx="5388864"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E50B6BB3-98B8-47B8-9B9C-0749C02CD4B3}" type="datetimeFigureOut">
              <a:rPr lang="ru-RU" smtClean="0"/>
              <a:t>26.11.2021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1043810-F82D-4373-AAA2-16223EB81E61}" type="slidenum">
              <a:rPr lang="ru-RU" smtClean="0"/>
              <a:t>‹#›</a:t>
            </a:fld>
            <a:endParaRPr lang="ru-RU"/>
          </a:p>
        </p:txBody>
      </p:sp>
      <p:sp>
        <p:nvSpPr>
          <p:cNvPr id="11" name="Content Placeholder 10"/>
          <p:cNvSpPr>
            <a:spLocks noGrp="1"/>
          </p:cNvSpPr>
          <p:nvPr>
            <p:ph sz="quarter" idx="13"/>
          </p:nvPr>
        </p:nvSpPr>
        <p:spPr>
          <a:xfrm>
            <a:off x="609600" y="2212848"/>
            <a:ext cx="5388864" cy="391363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50B6BB3-98B8-47B8-9B9C-0749C02CD4B3}" type="datetimeFigureOut">
              <a:rPr lang="ru-RU" smtClean="0"/>
              <a:t>26.11.2021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B6BB3-98B8-47B8-9B9C-0749C02CD4B3}" type="datetimeFigureOut">
              <a:rPr lang="ru-RU" smtClean="0"/>
              <a:t>26.11.2021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a:t>Образец заголовка</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50B6BB3-98B8-47B8-9B9C-0749C02CD4B3}" type="datetimeFigureOut">
              <a:rPr lang="ru-RU" smtClean="0"/>
              <a:t>26.11.2021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ru-RU"/>
              <a:t>Образец заголовка</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50B6BB3-98B8-47B8-9B9C-0749C02CD4B3}" type="datetimeFigureOut">
              <a:rPr lang="ru-RU" smtClean="0"/>
              <a:t>26.11.2021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1043810-F82D-4373-AAA2-16223EB81E6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ru-RU"/>
              <a:t>Образец заголовка</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E50B6BB3-98B8-47B8-9B9C-0749C02CD4B3}" type="datetimeFigureOut">
              <a:rPr lang="ru-RU" smtClean="0"/>
              <a:t>26.11.2021</a:t>
            </a:fld>
            <a:endParaRPr lang="ru-RU"/>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1043810-F82D-4373-AAA2-16223EB81E61}" type="slidenum">
              <a:rPr lang="ru-RU" smtClean="0"/>
              <a:t>‹#›</a:t>
            </a:fld>
            <a:endParaRPr lang="ru-RU"/>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50371E-B90E-416A-94DE-EC3927C53B3A}"/>
              </a:ext>
            </a:extLst>
          </p:cNvPr>
          <p:cNvSpPr>
            <a:spLocks noGrp="1"/>
          </p:cNvSpPr>
          <p:nvPr>
            <p:ph type="ctrTitle"/>
          </p:nvPr>
        </p:nvSpPr>
        <p:spPr>
          <a:xfrm>
            <a:off x="1524000" y="1122362"/>
            <a:ext cx="9144000" cy="3367576"/>
          </a:xfrm>
        </p:spPr>
        <p:txBody>
          <a:bodyPr>
            <a:normAutofit fontScale="90000"/>
          </a:bodyPr>
          <a:lstStyle/>
          <a:p>
            <a:r>
              <a:rPr lang="ru-RU" b="1" dirty="0"/>
              <a:t/>
            </a:r>
            <a:br>
              <a:rPr lang="ru-RU" b="1" dirty="0"/>
            </a:br>
            <a:r>
              <a:rPr lang="ru-RU" b="1" dirty="0"/>
              <a:t/>
            </a:r>
            <a:br>
              <a:rPr lang="ru-RU" b="1" dirty="0"/>
            </a:br>
            <a:r>
              <a:rPr lang="ru-RU" b="1" dirty="0"/>
              <a:t/>
            </a:r>
            <a:br>
              <a:rPr lang="ru-RU" b="1" dirty="0"/>
            </a:br>
            <a:r>
              <a:rPr lang="ru-RU" sz="5300" b="1" dirty="0">
                <a:solidFill>
                  <a:srgbClr val="FF0000"/>
                </a:solidFill>
              </a:rPr>
              <a:t>ПРЕЗЕНТАЦИЯ К ИНТЕРАКТИВНОМУ ЗАНЯТИЮ</a:t>
            </a:r>
            <a:br>
              <a:rPr lang="ru-RU" sz="5300" b="1" dirty="0">
                <a:solidFill>
                  <a:srgbClr val="FF0000"/>
                </a:solidFill>
              </a:rPr>
            </a:br>
            <a:r>
              <a:rPr lang="ru-RU" sz="5300" b="1" dirty="0">
                <a:solidFill>
                  <a:srgbClr val="FF0000"/>
                </a:solidFill>
              </a:rPr>
              <a:t>«Я ЕСТЬ ТО, ЧТО Я ЕМ»</a:t>
            </a:r>
            <a:endParaRPr lang="ru-RU" sz="5300" dirty="0">
              <a:solidFill>
                <a:srgbClr val="FF0000"/>
              </a:solidFill>
            </a:endParaRPr>
          </a:p>
        </p:txBody>
      </p:sp>
      <p:sp>
        <p:nvSpPr>
          <p:cNvPr id="3" name="Подзаголовок 2">
            <a:extLst>
              <a:ext uri="{FF2B5EF4-FFF2-40B4-BE49-F238E27FC236}">
                <a16:creationId xmlns:a16="http://schemas.microsoft.com/office/drawing/2014/main" id="{4FB43B02-D972-460A-A24E-F4A6A2263AB5}"/>
              </a:ext>
            </a:extLst>
          </p:cNvPr>
          <p:cNvSpPr>
            <a:spLocks noGrp="1"/>
          </p:cNvSpPr>
          <p:nvPr>
            <p:ph type="subTitle" idx="1"/>
          </p:nvPr>
        </p:nvSpPr>
        <p:spPr>
          <a:xfrm>
            <a:off x="1524000" y="4736123"/>
            <a:ext cx="9144000" cy="1324707"/>
          </a:xfrm>
        </p:spPr>
        <p:txBody>
          <a:bodyPr/>
          <a:lstStyle/>
          <a:p>
            <a:endParaRPr lang="ru-RU" dirty="0"/>
          </a:p>
        </p:txBody>
      </p:sp>
      <p:pic>
        <p:nvPicPr>
          <p:cNvPr id="5" name="Рисунок 4">
            <a:extLst>
              <a:ext uri="{FF2B5EF4-FFF2-40B4-BE49-F238E27FC236}">
                <a16:creationId xmlns:a16="http://schemas.microsoft.com/office/drawing/2014/main" id="{8208FF73-EB41-45D7-A226-E238406904DF}"/>
              </a:ext>
            </a:extLst>
          </p:cNvPr>
          <p:cNvPicPr>
            <a:picLocks noChangeAspect="1"/>
          </p:cNvPicPr>
          <p:nvPr/>
        </p:nvPicPr>
        <p:blipFill>
          <a:blip r:embed="rId3"/>
          <a:stretch>
            <a:fillRect/>
          </a:stretch>
        </p:blipFill>
        <p:spPr>
          <a:xfrm>
            <a:off x="4886062" y="4529137"/>
            <a:ext cx="2282927" cy="2276441"/>
          </a:xfrm>
          <a:prstGeom prst="rect">
            <a:avLst/>
          </a:prstGeom>
        </p:spPr>
      </p:pic>
    </p:spTree>
    <p:extLst>
      <p:ext uri="{BB962C8B-B14F-4D97-AF65-F5344CB8AC3E}">
        <p14:creationId xmlns:p14="http://schemas.microsoft.com/office/powerpoint/2010/main" val="23725214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8800" b="1" dirty="0">
                <a:solidFill>
                  <a:srgbClr val="006600"/>
                </a:solidFill>
              </a:rPr>
              <a:t>Что такое правильное питание?</a:t>
            </a:r>
          </a:p>
        </p:txBody>
      </p:sp>
      <p:pic>
        <p:nvPicPr>
          <p:cNvPr id="4" name="Рисунок 3">
            <a:extLst>
              <a:ext uri="{FF2B5EF4-FFF2-40B4-BE49-F238E27FC236}">
                <a16:creationId xmlns:a16="http://schemas.microsoft.com/office/drawing/2014/main" id="{5686C92F-E3DF-4F86-9A38-3C73219C39AD}"/>
              </a:ext>
            </a:extLst>
          </p:cNvPr>
          <p:cNvPicPr>
            <a:picLocks noChangeAspect="1"/>
          </p:cNvPicPr>
          <p:nvPr/>
        </p:nvPicPr>
        <p:blipFill>
          <a:blip r:embed="rId3"/>
          <a:stretch>
            <a:fillRect/>
          </a:stretch>
        </p:blipFill>
        <p:spPr>
          <a:xfrm>
            <a:off x="1" y="0"/>
            <a:ext cx="3225986" cy="247173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2624" y="4602527"/>
            <a:ext cx="3389375" cy="225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210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№1</a:t>
            </a:r>
          </a:p>
        </p:txBody>
      </p:sp>
      <p:sp>
        <p:nvSpPr>
          <p:cNvPr id="3" name="Объект 2"/>
          <p:cNvSpPr>
            <a:spLocks noGrp="1"/>
          </p:cNvSpPr>
          <p:nvPr>
            <p:ph idx="1"/>
          </p:nvPr>
        </p:nvSpPr>
        <p:spPr/>
        <p:txBody>
          <a:bodyPr/>
          <a:lstStyle/>
          <a:p>
            <a:pPr marL="0" indent="0" algn="ctr">
              <a:buNone/>
            </a:pPr>
            <a:r>
              <a:rPr lang="ru-RU" sz="6000" b="1" dirty="0">
                <a:solidFill>
                  <a:srgbClr val="006600"/>
                </a:solidFill>
              </a:rPr>
              <a:t>Употребляйте разнообразные и натуральные пищевые продукты</a:t>
            </a:r>
          </a:p>
          <a:p>
            <a:endParaRPr lang="ru-RU" dirty="0"/>
          </a:p>
        </p:txBody>
      </p:sp>
      <p:pic>
        <p:nvPicPr>
          <p:cNvPr id="4" name="Объект 4">
            <a:extLst>
              <a:ext uri="{FF2B5EF4-FFF2-40B4-BE49-F238E27FC236}">
                <a16:creationId xmlns:a16="http://schemas.microsoft.com/office/drawing/2014/main" id="{C079AB21-8100-48CA-ABE3-4E1D2CD11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013" y="4413503"/>
            <a:ext cx="4221987" cy="2444497"/>
          </a:xfrm>
          <a:prstGeom prst="rect">
            <a:avLst/>
          </a:prstGeom>
        </p:spPr>
      </p:pic>
    </p:spTree>
    <p:extLst>
      <p:ext uri="{BB962C8B-B14F-4D97-AF65-F5344CB8AC3E}">
        <p14:creationId xmlns:p14="http://schemas.microsoft.com/office/powerpoint/2010/main" val="234197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№2</a:t>
            </a:r>
          </a:p>
        </p:txBody>
      </p:sp>
      <p:sp>
        <p:nvSpPr>
          <p:cNvPr id="3" name="Объект 2"/>
          <p:cNvSpPr>
            <a:spLocks noGrp="1"/>
          </p:cNvSpPr>
          <p:nvPr>
            <p:ph idx="1"/>
          </p:nvPr>
        </p:nvSpPr>
        <p:spPr/>
        <p:txBody>
          <a:bodyPr>
            <a:normAutofit/>
          </a:bodyPr>
          <a:lstStyle/>
          <a:p>
            <a:pPr marL="0" indent="0" algn="ctr">
              <a:buNone/>
            </a:pPr>
            <a:r>
              <a:rPr lang="ru-RU" sz="6000" b="1" dirty="0">
                <a:solidFill>
                  <a:srgbClr val="006600"/>
                </a:solidFill>
              </a:rPr>
              <a:t>Ешьте несколько раз в день разнообразные овощи и фрукты</a:t>
            </a: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950" y="4271963"/>
            <a:ext cx="3448049" cy="25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014664" cy="17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46" t="2401" r="1477" b="3736"/>
          <a:stretch/>
        </p:blipFill>
        <p:spPr bwMode="auto">
          <a:xfrm>
            <a:off x="1" y="4327056"/>
            <a:ext cx="4785360" cy="250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16489" y="0"/>
            <a:ext cx="2575512" cy="17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617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9662160" cy="1325563"/>
          </a:xfrm>
        </p:spPr>
        <p:txBody>
          <a:bodyPr/>
          <a:lstStyle/>
          <a:p>
            <a:pPr algn="ctr"/>
            <a:r>
              <a:rPr lang="ru-RU" b="1" dirty="0">
                <a:solidFill>
                  <a:srgbClr val="FF0000"/>
                </a:solidFill>
              </a:rPr>
              <a:t>Правило №3</a:t>
            </a:r>
          </a:p>
        </p:txBody>
      </p:sp>
      <p:sp>
        <p:nvSpPr>
          <p:cNvPr id="3" name="Объект 2"/>
          <p:cNvSpPr>
            <a:spLocks noGrp="1"/>
          </p:cNvSpPr>
          <p:nvPr>
            <p:ph idx="1"/>
          </p:nvPr>
        </p:nvSpPr>
        <p:spPr>
          <a:xfrm>
            <a:off x="472440" y="1825625"/>
            <a:ext cx="9601200" cy="4351338"/>
          </a:xfrm>
        </p:spPr>
        <p:txBody>
          <a:bodyPr>
            <a:normAutofit fontScale="92500" lnSpcReduction="20000"/>
          </a:bodyPr>
          <a:lstStyle/>
          <a:p>
            <a:pPr marL="0" indent="0" algn="ctr">
              <a:buNone/>
            </a:pPr>
            <a:r>
              <a:rPr lang="ru-RU" sz="6000" b="1" dirty="0">
                <a:solidFill>
                  <a:srgbClr val="006600"/>
                </a:solidFill>
              </a:rPr>
              <a:t>Употребляйте молочные продукты с низким содержанием жира (молоко, кефир, простокваша, сыр, натуральный йогурт)</a:t>
            </a:r>
          </a:p>
          <a:p>
            <a:endParaRPr lang="ru-RU"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0108" y="4925568"/>
            <a:ext cx="3091891" cy="193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307"/>
            <a:ext cx="2712720" cy="179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352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№4</a:t>
            </a:r>
          </a:p>
        </p:txBody>
      </p:sp>
      <p:sp>
        <p:nvSpPr>
          <p:cNvPr id="3" name="Объект 2"/>
          <p:cNvSpPr>
            <a:spLocks noGrp="1"/>
          </p:cNvSpPr>
          <p:nvPr>
            <p:ph idx="1"/>
          </p:nvPr>
        </p:nvSpPr>
        <p:spPr/>
        <p:txBody>
          <a:bodyPr/>
          <a:lstStyle/>
          <a:p>
            <a:pPr marL="0" indent="0" algn="ctr">
              <a:buNone/>
            </a:pPr>
            <a:r>
              <a:rPr lang="ru-RU" sz="6000" b="1" dirty="0">
                <a:solidFill>
                  <a:srgbClr val="006600"/>
                </a:solidFill>
              </a:rPr>
              <a:t>Чаще употребляйте морепродукты (рыбу, кальмары, креветки и т.д.)</a:t>
            </a:r>
          </a:p>
          <a:p>
            <a:endParaRPr lang="ru-RU"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2249" y="4445024"/>
            <a:ext cx="3108690" cy="24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94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№5</a:t>
            </a:r>
          </a:p>
        </p:txBody>
      </p:sp>
      <p:sp>
        <p:nvSpPr>
          <p:cNvPr id="3" name="Объект 2"/>
          <p:cNvSpPr>
            <a:spLocks noGrp="1"/>
          </p:cNvSpPr>
          <p:nvPr>
            <p:ph idx="1"/>
          </p:nvPr>
        </p:nvSpPr>
        <p:spPr/>
        <p:txBody>
          <a:bodyPr>
            <a:normAutofit/>
          </a:bodyPr>
          <a:lstStyle/>
          <a:p>
            <a:pPr marL="0" indent="0" algn="ctr">
              <a:buNone/>
            </a:pPr>
            <a:r>
              <a:rPr lang="ru-RU" sz="6000" b="1" dirty="0">
                <a:solidFill>
                  <a:srgbClr val="006600"/>
                </a:solidFill>
              </a:rPr>
              <a:t>Ограничьте употребление соли</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7000" cy="177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121" y="3728177"/>
            <a:ext cx="4693920" cy="312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805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№6</a:t>
            </a:r>
          </a:p>
        </p:txBody>
      </p:sp>
      <p:sp>
        <p:nvSpPr>
          <p:cNvPr id="3" name="Объект 2"/>
          <p:cNvSpPr>
            <a:spLocks noGrp="1"/>
          </p:cNvSpPr>
          <p:nvPr>
            <p:ph idx="1"/>
          </p:nvPr>
        </p:nvSpPr>
        <p:spPr/>
        <p:txBody>
          <a:bodyPr>
            <a:normAutofit lnSpcReduction="10000"/>
          </a:bodyPr>
          <a:lstStyle/>
          <a:p>
            <a:pPr marL="0" indent="0" algn="ctr">
              <a:buNone/>
            </a:pPr>
            <a:r>
              <a:rPr lang="ru-RU" sz="6000" b="1" dirty="0">
                <a:solidFill>
                  <a:srgbClr val="006600"/>
                </a:solidFill>
              </a:rPr>
              <a:t>Ограничьте употребление сахаров (сладостей, кондитерских изделий, сладких напитков, десерта)</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025" y="4965853"/>
            <a:ext cx="2847975" cy="189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251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№7</a:t>
            </a:r>
          </a:p>
        </p:txBody>
      </p:sp>
      <p:sp>
        <p:nvSpPr>
          <p:cNvPr id="3" name="Объект 2"/>
          <p:cNvSpPr>
            <a:spLocks noGrp="1"/>
          </p:cNvSpPr>
          <p:nvPr>
            <p:ph idx="1"/>
          </p:nvPr>
        </p:nvSpPr>
        <p:spPr/>
        <p:txBody>
          <a:bodyPr/>
          <a:lstStyle/>
          <a:p>
            <a:pPr marL="0" indent="0" algn="ctr">
              <a:buNone/>
            </a:pPr>
            <a:r>
              <a:rPr lang="ru-RU" sz="6000" b="1" dirty="0">
                <a:solidFill>
                  <a:srgbClr val="006600"/>
                </a:solidFill>
              </a:rPr>
              <a:t>Заменяйте животный жир на жир растительных масел</a:t>
            </a:r>
          </a:p>
          <a:p>
            <a:endParaRPr lang="ru-RU" dirty="0"/>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592" y="4429126"/>
            <a:ext cx="3632928" cy="242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998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№8</a:t>
            </a:r>
          </a:p>
        </p:txBody>
      </p:sp>
      <p:sp>
        <p:nvSpPr>
          <p:cNvPr id="3" name="Объект 2"/>
          <p:cNvSpPr>
            <a:spLocks noGrp="1"/>
          </p:cNvSpPr>
          <p:nvPr>
            <p:ph idx="1"/>
          </p:nvPr>
        </p:nvSpPr>
        <p:spPr/>
        <p:txBody>
          <a:bodyPr>
            <a:normAutofit/>
          </a:bodyPr>
          <a:lstStyle/>
          <a:p>
            <a:pPr marL="0" indent="0" algn="ctr">
              <a:buNone/>
            </a:pPr>
            <a:r>
              <a:rPr lang="ru-RU" sz="6000" b="1" dirty="0">
                <a:solidFill>
                  <a:srgbClr val="006600"/>
                </a:solidFill>
              </a:rPr>
              <a:t>Готовьте пищу на пару, а также путем отваривания и запекания</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8162" y="4437698"/>
            <a:ext cx="4033837" cy="242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900363" cy="174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90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№9</a:t>
            </a:r>
          </a:p>
        </p:txBody>
      </p:sp>
      <p:sp>
        <p:nvSpPr>
          <p:cNvPr id="3" name="Объект 2"/>
          <p:cNvSpPr>
            <a:spLocks noGrp="1"/>
          </p:cNvSpPr>
          <p:nvPr>
            <p:ph idx="1"/>
          </p:nvPr>
        </p:nvSpPr>
        <p:spPr/>
        <p:txBody>
          <a:bodyPr/>
          <a:lstStyle/>
          <a:p>
            <a:pPr marL="0" indent="0" algn="ctr">
              <a:buNone/>
            </a:pPr>
            <a:r>
              <a:rPr lang="ru-RU" sz="6000" b="1" dirty="0">
                <a:solidFill>
                  <a:srgbClr val="006600"/>
                </a:solidFill>
              </a:rPr>
              <a:t>Питайтесь 4-5 раз в день небольшими порциями в одно и тоже время</a:t>
            </a:r>
          </a:p>
          <a:p>
            <a:endParaRPr lang="ru-RU"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6" y="4295773"/>
            <a:ext cx="25622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18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94A03C-7E77-42CE-9EE1-30D4E3B96D94}"/>
              </a:ext>
            </a:extLst>
          </p:cNvPr>
          <p:cNvSpPr>
            <a:spLocks noGrp="1"/>
          </p:cNvSpPr>
          <p:nvPr>
            <p:ph type="title"/>
          </p:nvPr>
        </p:nvSpPr>
        <p:spPr/>
        <p:txBody>
          <a:bodyPr>
            <a:normAutofit/>
          </a:bodyPr>
          <a:lstStyle/>
          <a:p>
            <a:pPr algn="ctr"/>
            <a:r>
              <a:rPr lang="ru-RU" sz="6000" b="1" dirty="0">
                <a:solidFill>
                  <a:srgbClr val="FF0000"/>
                </a:solidFill>
              </a:rPr>
              <a:t>Обсуждение</a:t>
            </a:r>
          </a:p>
        </p:txBody>
      </p:sp>
      <p:sp>
        <p:nvSpPr>
          <p:cNvPr id="3" name="Объект 2">
            <a:extLst>
              <a:ext uri="{FF2B5EF4-FFF2-40B4-BE49-F238E27FC236}">
                <a16:creationId xmlns:a16="http://schemas.microsoft.com/office/drawing/2014/main" id="{BD01239B-822D-455D-A71F-027D5B70D3C5}"/>
              </a:ext>
            </a:extLst>
          </p:cNvPr>
          <p:cNvSpPr>
            <a:spLocks noGrp="1"/>
          </p:cNvSpPr>
          <p:nvPr>
            <p:ph idx="1"/>
          </p:nvPr>
        </p:nvSpPr>
        <p:spPr>
          <a:xfrm>
            <a:off x="609600" y="400051"/>
            <a:ext cx="10972800" cy="4572000"/>
          </a:xfrm>
        </p:spPr>
        <p:txBody>
          <a:bodyPr>
            <a:normAutofit/>
          </a:bodyPr>
          <a:lstStyle/>
          <a:p>
            <a:pPr marL="0" indent="0" algn="ctr">
              <a:buNone/>
            </a:pPr>
            <a:endParaRPr lang="ru-RU" sz="8000" dirty="0"/>
          </a:p>
          <a:p>
            <a:pPr marL="0" indent="0" algn="ctr">
              <a:buNone/>
            </a:pPr>
            <a:r>
              <a:rPr lang="ru-RU" sz="8000" dirty="0">
                <a:solidFill>
                  <a:srgbClr val="006600"/>
                </a:solidFill>
              </a:rPr>
              <a:t>ЧТО ТАКОЕ ЗДОРОВЬЕ?</a:t>
            </a:r>
          </a:p>
        </p:txBody>
      </p:sp>
      <p:pic>
        <p:nvPicPr>
          <p:cNvPr id="4" name="Рисунок 3">
            <a:extLst>
              <a:ext uri="{FF2B5EF4-FFF2-40B4-BE49-F238E27FC236}">
                <a16:creationId xmlns:a16="http://schemas.microsoft.com/office/drawing/2014/main" id="{33095C4E-A8DF-4620-B4FA-43271CBC42B0}"/>
              </a:ext>
            </a:extLst>
          </p:cNvPr>
          <p:cNvPicPr>
            <a:picLocks noChangeAspect="1"/>
          </p:cNvPicPr>
          <p:nvPr/>
        </p:nvPicPr>
        <p:blipFill>
          <a:blip r:embed="rId3"/>
          <a:stretch>
            <a:fillRect/>
          </a:stretch>
        </p:blipFill>
        <p:spPr>
          <a:xfrm>
            <a:off x="4559225" y="4300539"/>
            <a:ext cx="2832176" cy="2557462"/>
          </a:xfrm>
          <a:prstGeom prst="rect">
            <a:avLst/>
          </a:prstGeom>
        </p:spPr>
      </p:pic>
    </p:spTree>
    <p:extLst>
      <p:ext uri="{BB962C8B-B14F-4D97-AF65-F5344CB8AC3E}">
        <p14:creationId xmlns:p14="http://schemas.microsoft.com/office/powerpoint/2010/main" val="1225342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Оптимальные варианты</a:t>
            </a:r>
            <a:br>
              <a:rPr lang="ru-RU" b="1" dirty="0">
                <a:solidFill>
                  <a:srgbClr val="FF0000"/>
                </a:solidFill>
              </a:rPr>
            </a:br>
            <a:r>
              <a:rPr lang="ru-RU" b="1" dirty="0">
                <a:solidFill>
                  <a:srgbClr val="FF0000"/>
                </a:solidFill>
              </a:rPr>
              <a:t>режима питания</a:t>
            </a:r>
          </a:p>
        </p:txBody>
      </p:sp>
      <p:pic>
        <p:nvPicPr>
          <p:cNvPr id="4" name="Объект 3">
            <a:extLst>
              <a:ext uri="{FF2B5EF4-FFF2-40B4-BE49-F238E27FC236}">
                <a16:creationId xmlns:a16="http://schemas.microsoft.com/office/drawing/2014/main" id="{327768E2-91E2-4BEA-A6B7-0A9AFB3D2747}"/>
              </a:ext>
            </a:extLst>
          </p:cNvPr>
          <p:cNvPicPr>
            <a:picLocks noGrp="1" noChangeAspect="1"/>
          </p:cNvPicPr>
          <p:nvPr>
            <p:ph idx="1"/>
          </p:nvPr>
        </p:nvPicPr>
        <p:blipFill>
          <a:blip r:embed="rId3"/>
          <a:stretch>
            <a:fillRect/>
          </a:stretch>
        </p:blipFill>
        <p:spPr>
          <a:xfrm>
            <a:off x="0" y="1921192"/>
            <a:ext cx="3572566" cy="2115495"/>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214" y="1867776"/>
            <a:ext cx="1749425" cy="170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a:extLst>
              <a:ext uri="{FF2B5EF4-FFF2-40B4-BE49-F238E27FC236}">
                <a16:creationId xmlns:a16="http://schemas.microsoft.com/office/drawing/2014/main" id="{7E7D6DE1-3BA2-4129-A7E1-5279DCE72F1D}"/>
              </a:ext>
            </a:extLst>
          </p:cNvPr>
          <p:cNvPicPr>
            <a:picLocks noChangeAspect="1"/>
          </p:cNvPicPr>
          <p:nvPr/>
        </p:nvPicPr>
        <p:blipFill>
          <a:blip r:embed="rId5"/>
          <a:stretch>
            <a:fillRect/>
          </a:stretch>
        </p:blipFill>
        <p:spPr>
          <a:xfrm>
            <a:off x="0" y="4585803"/>
            <a:ext cx="4067908" cy="2272197"/>
          </a:xfrm>
          <a:prstGeom prst="rect">
            <a:avLst/>
          </a:prstGeom>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108" y="4585803"/>
            <a:ext cx="2253722" cy="141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a:extLst>
              <a:ext uri="{FF2B5EF4-FFF2-40B4-BE49-F238E27FC236}">
                <a16:creationId xmlns:a16="http://schemas.microsoft.com/office/drawing/2014/main" id="{211214CB-DDBE-4844-85E7-1593A5B3964C}"/>
              </a:ext>
            </a:extLst>
          </p:cNvPr>
          <p:cNvPicPr>
            <a:picLocks noChangeAspect="1"/>
          </p:cNvPicPr>
          <p:nvPr/>
        </p:nvPicPr>
        <p:blipFill>
          <a:blip r:embed="rId7"/>
          <a:stretch>
            <a:fillRect/>
          </a:stretch>
        </p:blipFill>
        <p:spPr>
          <a:xfrm>
            <a:off x="5645834" y="1758738"/>
            <a:ext cx="3870508" cy="2284580"/>
          </a:xfrm>
          <a:prstGeom prst="rect">
            <a:avLst/>
          </a:prstGeom>
        </p:spPr>
      </p:pic>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6342" y="1758738"/>
            <a:ext cx="229870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42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371600"/>
          </a:xfrm>
        </p:spPr>
        <p:txBody>
          <a:bodyPr/>
          <a:lstStyle/>
          <a:p>
            <a:pPr algn="ctr"/>
            <a:r>
              <a:rPr lang="ru-RU" b="1" dirty="0">
                <a:solidFill>
                  <a:srgbClr val="FF0000"/>
                </a:solidFill>
              </a:rPr>
              <a:t>Правило №10</a:t>
            </a:r>
          </a:p>
        </p:txBody>
      </p:sp>
      <p:sp>
        <p:nvSpPr>
          <p:cNvPr id="3" name="Объект 2"/>
          <p:cNvSpPr>
            <a:spLocks noGrp="1"/>
          </p:cNvSpPr>
          <p:nvPr>
            <p:ph idx="1"/>
          </p:nvPr>
        </p:nvSpPr>
        <p:spPr>
          <a:xfrm>
            <a:off x="609600" y="1271589"/>
            <a:ext cx="10972800" cy="4523478"/>
          </a:xfrm>
        </p:spPr>
        <p:txBody>
          <a:bodyPr/>
          <a:lstStyle/>
          <a:p>
            <a:pPr marL="0" indent="0" algn="ctr">
              <a:buNone/>
            </a:pPr>
            <a:r>
              <a:rPr lang="ru-RU" sz="6000" b="1" dirty="0">
                <a:solidFill>
                  <a:srgbClr val="006600"/>
                </a:solidFill>
              </a:rPr>
              <a:t>Употребляйте теплую пищу не менее 3 –х раз в день (завтрак, обед и ужин) </a:t>
            </a:r>
          </a:p>
          <a:p>
            <a:endParaRPr lang="ru-RU" dirty="0"/>
          </a:p>
        </p:txBody>
      </p:sp>
      <p:pic>
        <p:nvPicPr>
          <p:cNvPr id="4" name="Picture 2">
            <a:extLst>
              <a:ext uri="{FF2B5EF4-FFF2-40B4-BE49-F238E27FC236}">
                <a16:creationId xmlns:a16="http://schemas.microsoft.com/office/drawing/2014/main" id="{1F3323A3-18D4-4B62-8166-E667C47DE4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1" y="5175790"/>
            <a:ext cx="2486024" cy="168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24A64F42-855B-4264-8406-CAB5D811B6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338" y="5138544"/>
            <a:ext cx="2223134" cy="171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DB56A543-B76B-43AA-807C-F2535F6B8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314" y="5070742"/>
            <a:ext cx="2379486" cy="1787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95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solidFill>
                  <a:srgbClr val="FF0000"/>
                </a:solidFill>
              </a:rPr>
              <a:t>Правило №11</a:t>
            </a:r>
          </a:p>
        </p:txBody>
      </p:sp>
      <p:sp>
        <p:nvSpPr>
          <p:cNvPr id="3" name="Объект 2"/>
          <p:cNvSpPr>
            <a:spLocks noGrp="1"/>
          </p:cNvSpPr>
          <p:nvPr>
            <p:ph idx="1"/>
          </p:nvPr>
        </p:nvSpPr>
        <p:spPr/>
        <p:txBody>
          <a:bodyPr>
            <a:normAutofit/>
          </a:bodyPr>
          <a:lstStyle/>
          <a:p>
            <a:pPr marL="0" indent="0" algn="ctr">
              <a:buNone/>
            </a:pPr>
            <a:r>
              <a:rPr lang="ru-RU" sz="6000" b="1" dirty="0">
                <a:solidFill>
                  <a:srgbClr val="006600"/>
                </a:solidFill>
              </a:rPr>
              <a:t>Выпивайте достаточное количество «чистой» воды</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8577" y="3684878"/>
            <a:ext cx="4297680" cy="3173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159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9448800" cy="1325563"/>
          </a:xfrm>
        </p:spPr>
        <p:txBody>
          <a:bodyPr/>
          <a:lstStyle/>
          <a:p>
            <a:pPr algn="ctr"/>
            <a:r>
              <a:rPr lang="ru-RU" b="1" dirty="0">
                <a:solidFill>
                  <a:srgbClr val="FF0000"/>
                </a:solidFill>
              </a:rPr>
              <a:t>Правило №12</a:t>
            </a:r>
          </a:p>
        </p:txBody>
      </p:sp>
      <p:sp>
        <p:nvSpPr>
          <p:cNvPr id="3" name="Объект 2"/>
          <p:cNvSpPr>
            <a:spLocks noGrp="1"/>
          </p:cNvSpPr>
          <p:nvPr>
            <p:ph idx="1"/>
          </p:nvPr>
        </p:nvSpPr>
        <p:spPr>
          <a:xfrm>
            <a:off x="838200" y="1825625"/>
            <a:ext cx="8945880" cy="4351338"/>
          </a:xfrm>
        </p:spPr>
        <p:txBody>
          <a:bodyPr>
            <a:normAutofit fontScale="92500" lnSpcReduction="20000"/>
          </a:bodyPr>
          <a:lstStyle/>
          <a:p>
            <a:pPr marL="0" indent="0" algn="ctr">
              <a:buNone/>
            </a:pPr>
            <a:r>
              <a:rPr lang="ru-RU" sz="6000" b="1" dirty="0">
                <a:solidFill>
                  <a:srgbClr val="006600"/>
                </a:solidFill>
              </a:rPr>
              <a:t>Количество энергии, которое вы получаете с пищей, должно соответствовать энергии, которую вы тратите в течение дня</a:t>
            </a:r>
          </a:p>
          <a:p>
            <a:endParaRPr lang="ru-RU" dirty="0"/>
          </a:p>
        </p:txBody>
      </p:sp>
      <p:pic>
        <p:nvPicPr>
          <p:cNvPr id="6" name="Рисунок 5">
            <a:extLst>
              <a:ext uri="{FF2B5EF4-FFF2-40B4-BE49-F238E27FC236}">
                <a16:creationId xmlns:a16="http://schemas.microsoft.com/office/drawing/2014/main" id="{5FA4EBA5-ED4A-4D06-96E7-9CC4D2625212}"/>
              </a:ext>
            </a:extLst>
          </p:cNvPr>
          <p:cNvPicPr>
            <a:picLocks noChangeAspect="1"/>
          </p:cNvPicPr>
          <p:nvPr/>
        </p:nvPicPr>
        <p:blipFill>
          <a:blip r:embed="rId3"/>
          <a:stretch>
            <a:fillRect/>
          </a:stretch>
        </p:blipFill>
        <p:spPr>
          <a:xfrm>
            <a:off x="9491248" y="3771900"/>
            <a:ext cx="2700752" cy="3052669"/>
          </a:xfrm>
          <a:prstGeom prst="rect">
            <a:avLst/>
          </a:prstGeom>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240280" cy="178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020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66DF05-06AA-48DC-A83F-C4B940AF1AD7}"/>
              </a:ext>
            </a:extLst>
          </p:cNvPr>
          <p:cNvSpPr>
            <a:spLocks noGrp="1"/>
          </p:cNvSpPr>
          <p:nvPr>
            <p:ph type="title"/>
          </p:nvPr>
        </p:nvSpPr>
        <p:spPr/>
        <p:txBody>
          <a:bodyPr/>
          <a:lstStyle/>
          <a:p>
            <a:pPr algn="ctr"/>
            <a:r>
              <a:rPr lang="ru-RU" b="1" dirty="0">
                <a:solidFill>
                  <a:srgbClr val="006600"/>
                </a:solidFill>
              </a:rPr>
              <a:t>ПИРАМИДА ПИТАНИЯ</a:t>
            </a:r>
          </a:p>
        </p:txBody>
      </p:sp>
      <p:pic>
        <p:nvPicPr>
          <p:cNvPr id="4" name="Объект 3">
            <a:extLst>
              <a:ext uri="{FF2B5EF4-FFF2-40B4-BE49-F238E27FC236}">
                <a16:creationId xmlns:a16="http://schemas.microsoft.com/office/drawing/2014/main" id="{97EE98D8-7353-4526-8E92-32B7A6C81C8E}"/>
              </a:ext>
            </a:extLst>
          </p:cNvPr>
          <p:cNvPicPr>
            <a:picLocks noGrp="1" noChangeAspect="1"/>
          </p:cNvPicPr>
          <p:nvPr>
            <p:ph idx="1"/>
          </p:nvPr>
        </p:nvPicPr>
        <p:blipFill>
          <a:blip r:embed="rId3"/>
          <a:stretch>
            <a:fillRect/>
          </a:stretch>
        </p:blipFill>
        <p:spPr>
          <a:xfrm>
            <a:off x="3200400" y="1594203"/>
            <a:ext cx="5696630" cy="5263797"/>
          </a:xfrm>
          <a:prstGeom prst="rect">
            <a:avLst/>
          </a:prstGeom>
        </p:spPr>
      </p:pic>
    </p:spTree>
    <p:extLst>
      <p:ext uri="{BB962C8B-B14F-4D97-AF65-F5344CB8AC3E}">
        <p14:creationId xmlns:p14="http://schemas.microsoft.com/office/powerpoint/2010/main" val="2980332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00B0F0"/>
                </a:solidFill>
              </a:rPr>
              <a:t>Индекс массы тела</a:t>
            </a:r>
          </a:p>
        </p:txBody>
      </p:sp>
      <p:sp>
        <p:nvSpPr>
          <p:cNvPr id="3" name="Объект 2"/>
          <p:cNvSpPr>
            <a:spLocks noGrp="1"/>
          </p:cNvSpPr>
          <p:nvPr>
            <p:ph idx="1"/>
          </p:nvPr>
        </p:nvSpPr>
        <p:spPr/>
        <p:txBody>
          <a:bodyPr/>
          <a:lstStyle/>
          <a:p>
            <a:pPr marL="0" indent="0">
              <a:spcBef>
                <a:spcPts val="0"/>
              </a:spcBef>
              <a:buNone/>
            </a:pPr>
            <a:r>
              <a:rPr lang="ru-RU" dirty="0"/>
              <a:t>	     			     </a:t>
            </a:r>
            <a:r>
              <a:rPr lang="ru-RU" b="1" u="sng" dirty="0"/>
              <a:t>вес (кг)</a:t>
            </a:r>
          </a:p>
          <a:p>
            <a:pPr marL="0" indent="0">
              <a:spcBef>
                <a:spcPts val="0"/>
              </a:spcBef>
              <a:buNone/>
            </a:pPr>
            <a:r>
              <a:rPr lang="ru-RU" b="1" dirty="0"/>
              <a:t>	    			     рост² (м²)</a:t>
            </a:r>
            <a:endParaRPr lang="ru-RU" b="1" dirty="0">
              <a:solidFill>
                <a:srgbClr val="00B0F0"/>
              </a:solidFill>
            </a:endParaRPr>
          </a:p>
          <a:p>
            <a:pPr marL="0" indent="0">
              <a:buNone/>
            </a:pPr>
            <a:endParaRPr lang="ru-RU" b="1" dirty="0"/>
          </a:p>
        </p:txBody>
      </p:sp>
      <p:graphicFrame>
        <p:nvGraphicFramePr>
          <p:cNvPr id="4" name="Таблица 3"/>
          <p:cNvGraphicFramePr>
            <a:graphicFrameLocks noGrp="1"/>
          </p:cNvGraphicFramePr>
          <p:nvPr>
            <p:extLst/>
          </p:nvPr>
        </p:nvGraphicFramePr>
        <p:xfrm>
          <a:off x="1981200" y="3429000"/>
          <a:ext cx="8229600" cy="301752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0">
                <a:tc>
                  <a:txBody>
                    <a:bodyPr/>
                    <a:lstStyle/>
                    <a:p>
                      <a:pPr algn="ctr"/>
                      <a:r>
                        <a:rPr lang="ru-RU" b="1" dirty="0">
                          <a:solidFill>
                            <a:schemeClr val="bg1"/>
                          </a:solidFill>
                        </a:rPr>
                        <a:t>Индекс массы тела</a:t>
                      </a:r>
                    </a:p>
                  </a:txBody>
                  <a:tcPr anchor="ctr">
                    <a:lnL>
                      <a:noFill/>
                    </a:lnL>
                    <a:lnR>
                      <a:noFill/>
                    </a:lnR>
                    <a:lnT>
                      <a:noFill/>
                    </a:lnT>
                    <a:lnB>
                      <a:noFill/>
                    </a:lnB>
                    <a:solidFill>
                      <a:schemeClr val="accent1">
                        <a:lumMod val="75000"/>
                      </a:schemeClr>
                    </a:solidFill>
                  </a:tcPr>
                </a:tc>
                <a:tc>
                  <a:txBody>
                    <a:bodyPr/>
                    <a:lstStyle/>
                    <a:p>
                      <a:pPr algn="ctr"/>
                      <a:r>
                        <a:rPr lang="ru-RU" b="1" dirty="0">
                          <a:solidFill>
                            <a:schemeClr val="bg1"/>
                          </a:solidFill>
                        </a:rPr>
                        <a:t>Соответствие между массой человека и его ростом</a:t>
                      </a:r>
                    </a:p>
                  </a:txBody>
                  <a:tcPr anchor="ctr">
                    <a:lnL>
                      <a:noFill/>
                    </a:lnL>
                    <a:lnR>
                      <a:noFill/>
                    </a:lnR>
                    <a:lnT>
                      <a:noFill/>
                    </a:lnT>
                    <a:lnB>
                      <a:noFill/>
                    </a:lnB>
                    <a:solidFill>
                      <a:schemeClr val="accent1">
                        <a:lumMod val="75000"/>
                      </a:schemeClr>
                    </a:solidFill>
                  </a:tcPr>
                </a:tc>
                <a:extLst>
                  <a:ext uri="{0D108BD9-81ED-4DB2-BD59-A6C34878D82A}">
                    <a16:rowId xmlns:a16="http://schemas.microsoft.com/office/drawing/2014/main" val="10000"/>
                  </a:ext>
                </a:extLst>
              </a:tr>
              <a:tr h="0">
                <a:tc>
                  <a:txBody>
                    <a:bodyPr/>
                    <a:lstStyle/>
                    <a:p>
                      <a:r>
                        <a:rPr lang="ru-RU" dirty="0">
                          <a:solidFill>
                            <a:schemeClr val="bg1"/>
                          </a:solidFill>
                        </a:rPr>
                        <a:t>16 и менее</a:t>
                      </a:r>
                    </a:p>
                  </a:txBody>
                  <a:tcPr anchor="ctr">
                    <a:lnL>
                      <a:noFill/>
                    </a:lnL>
                    <a:lnR>
                      <a:noFill/>
                    </a:lnR>
                    <a:lnT>
                      <a:noFill/>
                    </a:lnT>
                    <a:lnB>
                      <a:noFill/>
                    </a:lnB>
                    <a:solidFill>
                      <a:srgbClr val="00B0F0"/>
                    </a:solidFill>
                  </a:tcPr>
                </a:tc>
                <a:tc>
                  <a:txBody>
                    <a:bodyPr/>
                    <a:lstStyle/>
                    <a:p>
                      <a:r>
                        <a:rPr lang="ru-RU" dirty="0">
                          <a:solidFill>
                            <a:schemeClr val="bg1"/>
                          </a:solidFill>
                        </a:rPr>
                        <a:t>Выраженный дефицит массы тела</a:t>
                      </a:r>
                    </a:p>
                  </a:txBody>
                  <a:tcPr anchor="ctr">
                    <a:lnL>
                      <a:noFill/>
                    </a:lnL>
                    <a:lnR>
                      <a:noFill/>
                    </a:lnR>
                    <a:lnT>
                      <a:noFill/>
                    </a:lnT>
                    <a:lnB>
                      <a:noFill/>
                    </a:lnB>
                    <a:solidFill>
                      <a:srgbClr val="00B0F0"/>
                    </a:solidFill>
                  </a:tcPr>
                </a:tc>
                <a:extLst>
                  <a:ext uri="{0D108BD9-81ED-4DB2-BD59-A6C34878D82A}">
                    <a16:rowId xmlns:a16="http://schemas.microsoft.com/office/drawing/2014/main" val="10001"/>
                  </a:ext>
                </a:extLst>
              </a:tr>
              <a:tr h="0">
                <a:tc>
                  <a:txBody>
                    <a:bodyPr/>
                    <a:lstStyle/>
                    <a:p>
                      <a:r>
                        <a:rPr lang="ru-RU" dirty="0">
                          <a:solidFill>
                            <a:schemeClr val="bg1"/>
                          </a:solidFill>
                        </a:rPr>
                        <a:t>16—18,5</a:t>
                      </a:r>
                    </a:p>
                  </a:txBody>
                  <a:tcPr anchor="ctr">
                    <a:lnL>
                      <a:noFill/>
                    </a:lnL>
                    <a:lnR>
                      <a:noFill/>
                    </a:lnR>
                    <a:lnT>
                      <a:noFill/>
                    </a:lnT>
                    <a:lnB>
                      <a:noFill/>
                    </a:lnB>
                    <a:solidFill>
                      <a:srgbClr val="00B0F0"/>
                    </a:solidFill>
                  </a:tcPr>
                </a:tc>
                <a:tc>
                  <a:txBody>
                    <a:bodyPr/>
                    <a:lstStyle/>
                    <a:p>
                      <a:r>
                        <a:rPr lang="ru-RU" dirty="0">
                          <a:solidFill>
                            <a:schemeClr val="bg1"/>
                          </a:solidFill>
                        </a:rPr>
                        <a:t>Недостаточная (дефицит) масса тела</a:t>
                      </a:r>
                    </a:p>
                  </a:txBody>
                  <a:tcPr anchor="ctr">
                    <a:lnL>
                      <a:noFill/>
                    </a:lnL>
                    <a:lnR>
                      <a:noFill/>
                    </a:lnR>
                    <a:lnT>
                      <a:noFill/>
                    </a:lnT>
                    <a:lnB>
                      <a:noFill/>
                    </a:lnB>
                    <a:solidFill>
                      <a:srgbClr val="00B0F0"/>
                    </a:solidFill>
                  </a:tcPr>
                </a:tc>
                <a:extLst>
                  <a:ext uri="{0D108BD9-81ED-4DB2-BD59-A6C34878D82A}">
                    <a16:rowId xmlns:a16="http://schemas.microsoft.com/office/drawing/2014/main" val="10002"/>
                  </a:ext>
                </a:extLst>
              </a:tr>
              <a:tr h="0">
                <a:tc>
                  <a:txBody>
                    <a:bodyPr/>
                    <a:lstStyle/>
                    <a:p>
                      <a:r>
                        <a:rPr lang="ru-RU" dirty="0">
                          <a:solidFill>
                            <a:schemeClr val="bg1"/>
                          </a:solidFill>
                        </a:rPr>
                        <a:t>18,5—24,99</a:t>
                      </a:r>
                    </a:p>
                  </a:txBody>
                  <a:tcPr anchor="ctr">
                    <a:lnL>
                      <a:noFill/>
                    </a:lnL>
                    <a:lnR>
                      <a:noFill/>
                    </a:lnR>
                    <a:lnT>
                      <a:noFill/>
                    </a:lnT>
                    <a:lnB>
                      <a:noFill/>
                    </a:lnB>
                    <a:solidFill>
                      <a:srgbClr val="00B0F0"/>
                    </a:solidFill>
                  </a:tcPr>
                </a:tc>
                <a:tc>
                  <a:txBody>
                    <a:bodyPr/>
                    <a:lstStyle/>
                    <a:p>
                      <a:r>
                        <a:rPr lang="ru-RU" dirty="0">
                          <a:solidFill>
                            <a:schemeClr val="bg1"/>
                          </a:solidFill>
                        </a:rPr>
                        <a:t>Норма</a:t>
                      </a:r>
                    </a:p>
                  </a:txBody>
                  <a:tcPr anchor="ctr">
                    <a:lnL>
                      <a:noFill/>
                    </a:lnL>
                    <a:lnR>
                      <a:noFill/>
                    </a:lnR>
                    <a:lnT>
                      <a:noFill/>
                    </a:lnT>
                    <a:lnB>
                      <a:noFill/>
                    </a:lnB>
                    <a:solidFill>
                      <a:srgbClr val="00B0F0"/>
                    </a:solidFill>
                  </a:tcPr>
                </a:tc>
                <a:extLst>
                  <a:ext uri="{0D108BD9-81ED-4DB2-BD59-A6C34878D82A}">
                    <a16:rowId xmlns:a16="http://schemas.microsoft.com/office/drawing/2014/main" val="10003"/>
                  </a:ext>
                </a:extLst>
              </a:tr>
              <a:tr h="0">
                <a:tc>
                  <a:txBody>
                    <a:bodyPr/>
                    <a:lstStyle/>
                    <a:p>
                      <a:r>
                        <a:rPr lang="ru-RU">
                          <a:solidFill>
                            <a:schemeClr val="bg1"/>
                          </a:solidFill>
                        </a:rPr>
                        <a:t>25—30</a:t>
                      </a:r>
                    </a:p>
                  </a:txBody>
                  <a:tcPr anchor="ctr">
                    <a:lnL>
                      <a:noFill/>
                    </a:lnL>
                    <a:lnR>
                      <a:noFill/>
                    </a:lnR>
                    <a:lnT>
                      <a:noFill/>
                    </a:lnT>
                    <a:lnB>
                      <a:noFill/>
                    </a:lnB>
                    <a:solidFill>
                      <a:srgbClr val="00B0F0"/>
                    </a:solidFill>
                  </a:tcPr>
                </a:tc>
                <a:tc>
                  <a:txBody>
                    <a:bodyPr/>
                    <a:lstStyle/>
                    <a:p>
                      <a:r>
                        <a:rPr lang="ru-RU" dirty="0">
                          <a:solidFill>
                            <a:schemeClr val="bg1"/>
                          </a:solidFill>
                        </a:rPr>
                        <a:t>Избыточная масса тела (</a:t>
                      </a:r>
                      <a:r>
                        <a:rPr lang="ru-RU" dirty="0" err="1">
                          <a:solidFill>
                            <a:schemeClr val="bg1"/>
                          </a:solidFill>
                        </a:rPr>
                        <a:t>предожирение</a:t>
                      </a:r>
                      <a:r>
                        <a:rPr lang="ru-RU" dirty="0">
                          <a:solidFill>
                            <a:schemeClr val="bg1"/>
                          </a:solidFill>
                        </a:rPr>
                        <a:t>)</a:t>
                      </a:r>
                    </a:p>
                  </a:txBody>
                  <a:tcPr anchor="ctr">
                    <a:lnL>
                      <a:noFill/>
                    </a:lnL>
                    <a:lnR>
                      <a:noFill/>
                    </a:lnR>
                    <a:lnT>
                      <a:noFill/>
                    </a:lnT>
                    <a:lnB>
                      <a:noFill/>
                    </a:lnB>
                    <a:solidFill>
                      <a:srgbClr val="00B0F0"/>
                    </a:solidFill>
                  </a:tcPr>
                </a:tc>
                <a:extLst>
                  <a:ext uri="{0D108BD9-81ED-4DB2-BD59-A6C34878D82A}">
                    <a16:rowId xmlns:a16="http://schemas.microsoft.com/office/drawing/2014/main" val="10004"/>
                  </a:ext>
                </a:extLst>
              </a:tr>
              <a:tr h="0">
                <a:tc>
                  <a:txBody>
                    <a:bodyPr/>
                    <a:lstStyle/>
                    <a:p>
                      <a:r>
                        <a:rPr lang="ru-RU" dirty="0">
                          <a:solidFill>
                            <a:schemeClr val="bg1"/>
                          </a:solidFill>
                        </a:rPr>
                        <a:t>30 и более</a:t>
                      </a:r>
                    </a:p>
                  </a:txBody>
                  <a:tcPr anchor="ctr">
                    <a:lnL>
                      <a:noFill/>
                    </a:lnL>
                    <a:lnR>
                      <a:noFill/>
                    </a:lnR>
                    <a:lnT>
                      <a:noFill/>
                    </a:lnT>
                    <a:lnB>
                      <a:noFill/>
                    </a:lnB>
                    <a:solidFill>
                      <a:srgbClr val="00B0F0"/>
                    </a:solidFill>
                  </a:tcPr>
                </a:tc>
                <a:tc>
                  <a:txBody>
                    <a:bodyPr/>
                    <a:lstStyle/>
                    <a:p>
                      <a:r>
                        <a:rPr lang="ru-RU" i="0" u="none" dirty="0">
                          <a:solidFill>
                            <a:schemeClr val="bg1"/>
                          </a:solidFill>
                        </a:rPr>
                        <a:t>Ожирение</a:t>
                      </a:r>
                    </a:p>
                  </a:txBody>
                  <a:tcPr anchor="ctr">
                    <a:lnL>
                      <a:noFill/>
                    </a:lnL>
                    <a:lnR>
                      <a:noFill/>
                    </a:lnR>
                    <a:lnT>
                      <a:noFill/>
                    </a:lnT>
                    <a:lnB>
                      <a:noFill/>
                    </a:lnB>
                    <a:solidFill>
                      <a:srgbClr val="00B0F0"/>
                    </a:solidFill>
                  </a:tcPr>
                </a:tc>
                <a:extLst>
                  <a:ext uri="{0D108BD9-81ED-4DB2-BD59-A6C34878D82A}">
                    <a16:rowId xmlns:a16="http://schemas.microsoft.com/office/drawing/2014/main" val="10005"/>
                  </a:ext>
                </a:extLst>
              </a:tr>
            </a:tbl>
          </a:graphicData>
        </a:graphic>
      </p:graphicFrame>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941"/>
          <a:stretch/>
        </p:blipFill>
        <p:spPr bwMode="auto">
          <a:xfrm>
            <a:off x="2987825" y="1600201"/>
            <a:ext cx="1964907" cy="121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55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09600" y="642938"/>
            <a:ext cx="10972800" cy="5925501"/>
          </a:xfrm>
        </p:spPr>
        <p:txBody>
          <a:bodyPr>
            <a:normAutofit/>
          </a:bodyPr>
          <a:lstStyle/>
          <a:p>
            <a:pPr marL="0" indent="0" algn="ctr">
              <a:buNone/>
            </a:pPr>
            <a:r>
              <a:rPr lang="ru-RU" dirty="0"/>
              <a:t> </a:t>
            </a:r>
            <a:r>
              <a:rPr lang="ru-RU" sz="6500" b="1" dirty="0">
                <a:solidFill>
                  <a:srgbClr val="006600"/>
                </a:solidFill>
              </a:rPr>
              <a:t>«Нужно есть,</a:t>
            </a:r>
          </a:p>
          <a:p>
            <a:pPr marL="0" indent="0" algn="ctr">
              <a:buNone/>
            </a:pPr>
            <a:r>
              <a:rPr lang="ru-RU" sz="6500" b="1" dirty="0">
                <a:solidFill>
                  <a:srgbClr val="006600"/>
                </a:solidFill>
              </a:rPr>
              <a:t>чтобы жить,</a:t>
            </a:r>
          </a:p>
          <a:p>
            <a:pPr marL="0" indent="0" algn="ctr">
              <a:buNone/>
            </a:pPr>
            <a:r>
              <a:rPr lang="ru-RU" sz="6500" b="1" dirty="0">
                <a:solidFill>
                  <a:srgbClr val="006600"/>
                </a:solidFill>
              </a:rPr>
              <a:t>а не жить,</a:t>
            </a:r>
          </a:p>
          <a:p>
            <a:pPr marL="0" indent="0" algn="ctr">
              <a:buNone/>
            </a:pPr>
            <a:r>
              <a:rPr lang="ru-RU" sz="6500" b="1" dirty="0">
                <a:solidFill>
                  <a:srgbClr val="006600"/>
                </a:solidFill>
              </a:rPr>
              <a:t>чтобы есть»</a:t>
            </a:r>
          </a:p>
          <a:p>
            <a:pPr marL="0" indent="0" algn="ctr">
              <a:buNone/>
            </a:pPr>
            <a:r>
              <a:rPr lang="ru-RU" sz="6500" b="1" dirty="0">
                <a:solidFill>
                  <a:srgbClr val="006600"/>
                </a:solidFill>
              </a:rPr>
              <a:t>(Сократ)</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3243262" cy="251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990" y="3028950"/>
            <a:ext cx="3388009"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40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414463"/>
          </a:xfrm>
        </p:spPr>
        <p:txBody>
          <a:bodyPr/>
          <a:lstStyle/>
          <a:p>
            <a:pPr algn="ctr"/>
            <a:r>
              <a:rPr lang="ru-RU" b="1" dirty="0">
                <a:solidFill>
                  <a:srgbClr val="FF0000"/>
                </a:solidFill>
              </a:rPr>
              <a:t>Обсуждение</a:t>
            </a:r>
          </a:p>
        </p:txBody>
      </p:sp>
      <p:sp>
        <p:nvSpPr>
          <p:cNvPr id="3" name="Объект 2"/>
          <p:cNvSpPr>
            <a:spLocks noGrp="1"/>
          </p:cNvSpPr>
          <p:nvPr>
            <p:ph idx="1"/>
          </p:nvPr>
        </p:nvSpPr>
        <p:spPr>
          <a:xfrm>
            <a:off x="609600" y="1457325"/>
            <a:ext cx="10972800" cy="4668839"/>
          </a:xfrm>
        </p:spPr>
        <p:txBody>
          <a:bodyPr>
            <a:normAutofit/>
          </a:bodyPr>
          <a:lstStyle/>
          <a:p>
            <a:pPr marL="0" indent="0" algn="ctr">
              <a:buNone/>
            </a:pPr>
            <a:r>
              <a:rPr lang="ru-RU" sz="6000" b="1" dirty="0">
                <a:solidFill>
                  <a:srgbClr val="006600"/>
                </a:solidFill>
              </a:rPr>
              <a:t>Какие пословицы и поговорки о правильном питании Вы знаете?</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883" y="4214812"/>
            <a:ext cx="4555387" cy="264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52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8000" b="1" dirty="0">
                <a:solidFill>
                  <a:srgbClr val="006600"/>
                </a:solidFill>
              </a:rPr>
              <a:t>«Ешь чеснок и лук – не возьмет недуг»</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829" y="3886200"/>
            <a:ext cx="3784944"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1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8000" b="1" dirty="0">
                <a:solidFill>
                  <a:srgbClr val="006600"/>
                </a:solidFill>
              </a:rPr>
              <a:t>«Щи да каша –</a:t>
            </a:r>
          </a:p>
          <a:p>
            <a:pPr marL="0" indent="0" algn="ctr">
              <a:buNone/>
            </a:pPr>
            <a:r>
              <a:rPr lang="ru-RU" sz="8000" b="1" dirty="0">
                <a:solidFill>
                  <a:srgbClr val="006600"/>
                </a:solidFill>
              </a:rPr>
              <a:t>пища наша»</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680" y="4244452"/>
            <a:ext cx="4736148" cy="2613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967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stretch>
            <a:fillRect/>
          </a:stretch>
        </p:blipFill>
        <p:spPr>
          <a:xfrm>
            <a:off x="210313" y="0"/>
            <a:ext cx="11762612" cy="6858000"/>
          </a:xfrm>
          <a:prstGeom prst="rect">
            <a:avLst/>
          </a:prstGeom>
        </p:spPr>
      </p:pic>
    </p:spTree>
    <p:extLst>
      <p:ext uri="{BB962C8B-B14F-4D97-AF65-F5344CB8AC3E}">
        <p14:creationId xmlns:p14="http://schemas.microsoft.com/office/powerpoint/2010/main" val="527939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8000" b="1" dirty="0">
                <a:solidFill>
                  <a:srgbClr val="006600"/>
                </a:solidFill>
              </a:rPr>
              <a:t>«Вода матушка, а хлеб батюшка»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241" y="4067174"/>
            <a:ext cx="4236719" cy="282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9680" y="4098324"/>
            <a:ext cx="446532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465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8000" b="1" dirty="0">
                <a:solidFill>
                  <a:srgbClr val="006600"/>
                </a:solidFill>
              </a:rPr>
              <a:t>«Не все в рот, что око видит»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2" y="3999810"/>
            <a:ext cx="3814763" cy="28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5768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4360" y="304165"/>
            <a:ext cx="10515600" cy="1325563"/>
          </a:xfrm>
        </p:spPr>
        <p:txBody>
          <a:bodyPr/>
          <a:lstStyle/>
          <a:p>
            <a:endParaRPr lang="ru-RU" dirty="0"/>
          </a:p>
        </p:txBody>
      </p:sp>
      <p:sp>
        <p:nvSpPr>
          <p:cNvPr id="3" name="Объект 2"/>
          <p:cNvSpPr>
            <a:spLocks noGrp="1"/>
          </p:cNvSpPr>
          <p:nvPr>
            <p:ph idx="1"/>
          </p:nvPr>
        </p:nvSpPr>
        <p:spPr>
          <a:xfrm>
            <a:off x="838200" y="853440"/>
            <a:ext cx="10515600" cy="5323523"/>
          </a:xfrm>
        </p:spPr>
        <p:txBody>
          <a:bodyPr>
            <a:noAutofit/>
          </a:bodyPr>
          <a:lstStyle/>
          <a:p>
            <a:pPr marL="0" indent="0" algn="ctr">
              <a:buNone/>
            </a:pPr>
            <a:r>
              <a:rPr lang="ru-RU" sz="8000" b="1" dirty="0">
                <a:solidFill>
                  <a:srgbClr val="006600"/>
                </a:solidFill>
              </a:rPr>
              <a:t>«Хороша каша, да мала чаша»,</a:t>
            </a:r>
          </a:p>
          <a:p>
            <a:pPr marL="0" indent="0" algn="ctr">
              <a:buNone/>
            </a:pPr>
            <a:r>
              <a:rPr lang="ru-RU" sz="8000" b="1" dirty="0">
                <a:solidFill>
                  <a:srgbClr val="006600"/>
                </a:solidFill>
              </a:rPr>
              <a:t>«Мать наша — гречневая каша»</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87880"/>
            <a:ext cx="2457450"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8313" y="2551796"/>
            <a:ext cx="2833685" cy="150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96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1325880"/>
            <a:ext cx="10515600" cy="4851083"/>
          </a:xfrm>
        </p:spPr>
        <p:txBody>
          <a:bodyPr>
            <a:normAutofit/>
          </a:bodyPr>
          <a:lstStyle/>
          <a:p>
            <a:pPr marL="0" indent="0" algn="ctr">
              <a:buNone/>
            </a:pPr>
            <a:r>
              <a:rPr lang="ru-RU" sz="8000" b="1" dirty="0">
                <a:solidFill>
                  <a:srgbClr val="006600"/>
                </a:solidFill>
              </a:rPr>
              <a:t>«Укоротить ужин – удлинить жизнь»</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186" y="3686175"/>
            <a:ext cx="6060814" cy="317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723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lgn="ctr">
              <a:buNone/>
            </a:pPr>
            <a:r>
              <a:rPr lang="ru-RU" sz="8000" dirty="0">
                <a:solidFill>
                  <a:srgbClr val="006600"/>
                </a:solidFill>
              </a:rPr>
              <a:t>«</a:t>
            </a:r>
            <a:r>
              <a:rPr lang="ru-RU" sz="8000" b="1" dirty="0">
                <a:solidFill>
                  <a:srgbClr val="006600"/>
                </a:solidFill>
              </a:rPr>
              <a:t>Ешь да не жирей, тогда будешь здоровей»</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828799" cy="179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663" y="4946403"/>
            <a:ext cx="3462337" cy="191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895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957264"/>
            <a:ext cx="10515600" cy="5219700"/>
          </a:xfrm>
        </p:spPr>
        <p:txBody>
          <a:bodyPr>
            <a:normAutofit/>
          </a:bodyPr>
          <a:lstStyle/>
          <a:p>
            <a:pPr marL="0" indent="0" algn="ctr">
              <a:buNone/>
            </a:pPr>
            <a:r>
              <a:rPr lang="ru-RU" sz="8000" b="1" dirty="0">
                <a:solidFill>
                  <a:srgbClr val="006600"/>
                </a:solidFill>
              </a:rPr>
              <a:t>«Когда я ем, я глух и нем»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591" y="3286125"/>
            <a:ext cx="5056572"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675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38200" y="792480"/>
            <a:ext cx="10515600" cy="5384483"/>
          </a:xfrm>
        </p:spPr>
        <p:txBody>
          <a:bodyPr>
            <a:noAutofit/>
          </a:bodyPr>
          <a:lstStyle/>
          <a:p>
            <a:pPr marL="0" indent="0" algn="ctr">
              <a:buNone/>
            </a:pPr>
            <a:r>
              <a:rPr lang="ru-RU" sz="6000" b="1" dirty="0">
                <a:solidFill>
                  <a:srgbClr val="FF0000"/>
                </a:solidFill>
              </a:rPr>
              <a:t>Правильное питание</a:t>
            </a:r>
            <a:r>
              <a:rPr lang="ru-RU" sz="6000" b="1" dirty="0">
                <a:solidFill>
                  <a:srgbClr val="006600"/>
                </a:solidFill>
              </a:rPr>
              <a:t> – это залог крепкого здоровья, хорошего настроения, молодости и долголетия.</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0513" y="4486054"/>
            <a:ext cx="3561397" cy="2371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3313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985992-BA63-4E5A-8D9D-9C9B3DB2FD2C}"/>
              </a:ext>
            </a:extLst>
          </p:cNvPr>
          <p:cNvSpPr>
            <a:spLocks noGrp="1"/>
          </p:cNvSpPr>
          <p:nvPr>
            <p:ph type="title"/>
          </p:nvPr>
        </p:nvSpPr>
        <p:spPr>
          <a:xfrm>
            <a:off x="838200" y="365126"/>
            <a:ext cx="10515600" cy="860420"/>
          </a:xfrm>
        </p:spPr>
        <p:txBody>
          <a:bodyPr/>
          <a:lstStyle/>
          <a:p>
            <a:pPr algn="ctr"/>
            <a:r>
              <a:rPr lang="ru-RU" b="1" dirty="0">
                <a:solidFill>
                  <a:srgbClr val="FF0000"/>
                </a:solidFill>
              </a:rPr>
              <a:t>Домашнее задание</a:t>
            </a:r>
          </a:p>
        </p:txBody>
      </p:sp>
      <p:sp>
        <p:nvSpPr>
          <p:cNvPr id="3" name="Объект 2">
            <a:extLst>
              <a:ext uri="{FF2B5EF4-FFF2-40B4-BE49-F238E27FC236}">
                <a16:creationId xmlns:a16="http://schemas.microsoft.com/office/drawing/2014/main" id="{6F18C5E1-7AEC-4F6C-8584-87AA869A5AE3}"/>
              </a:ext>
            </a:extLst>
          </p:cNvPr>
          <p:cNvSpPr>
            <a:spLocks noGrp="1"/>
          </p:cNvSpPr>
          <p:nvPr>
            <p:ph idx="1"/>
          </p:nvPr>
        </p:nvSpPr>
        <p:spPr>
          <a:xfrm>
            <a:off x="838200" y="1234440"/>
            <a:ext cx="9326880" cy="5181600"/>
          </a:xfrm>
        </p:spPr>
        <p:txBody>
          <a:bodyPr>
            <a:normAutofit fontScale="92500" lnSpcReduction="20000"/>
          </a:bodyPr>
          <a:lstStyle/>
          <a:p>
            <a:pPr marL="0" indent="0">
              <a:buAutoNum type="arabicPeriod"/>
            </a:pPr>
            <a:r>
              <a:rPr lang="ru-RU" sz="4000" b="1" dirty="0">
                <a:solidFill>
                  <a:srgbClr val="006600"/>
                </a:solidFill>
              </a:rPr>
              <a:t> Подготовить рекламу полезного продукта питания или блюда (это может быть, рисунок, стихотворение, мини-проект, мини-презентация).</a:t>
            </a:r>
          </a:p>
          <a:p>
            <a:pPr marL="0" indent="0">
              <a:buAutoNum type="arabicPeriod"/>
            </a:pPr>
            <a:r>
              <a:rPr lang="ru-RU" sz="4000" b="1" dirty="0">
                <a:solidFill>
                  <a:srgbClr val="006600"/>
                </a:solidFill>
              </a:rPr>
              <a:t> Рассчитать ИМТ (индекс массы тела) родных (мамы, папы, брата, сестры, бабушки, дедушки и т.д.) и друзей по формуле: ИМТ= вес (кг) / рост 2 (м).</a:t>
            </a:r>
          </a:p>
        </p:txBody>
      </p:sp>
      <p:pic>
        <p:nvPicPr>
          <p:cNvPr id="5" name="Рисунок 4">
            <a:extLst>
              <a:ext uri="{FF2B5EF4-FFF2-40B4-BE49-F238E27FC236}">
                <a16:creationId xmlns:a16="http://schemas.microsoft.com/office/drawing/2014/main" id="{35A08BC0-0FB8-4F31-96FA-879E041DE5FA}"/>
              </a:ext>
            </a:extLst>
          </p:cNvPr>
          <p:cNvPicPr>
            <a:picLocks noChangeAspect="1"/>
          </p:cNvPicPr>
          <p:nvPr/>
        </p:nvPicPr>
        <p:blipFill>
          <a:blip r:embed="rId3"/>
          <a:stretch>
            <a:fillRect/>
          </a:stretch>
        </p:blipFill>
        <p:spPr>
          <a:xfrm>
            <a:off x="9265920" y="4018569"/>
            <a:ext cx="2926080" cy="2712589"/>
          </a:xfrm>
          <a:prstGeom prst="rect">
            <a:avLst/>
          </a:prstGeom>
        </p:spPr>
      </p:pic>
    </p:spTree>
    <p:extLst>
      <p:ext uri="{BB962C8B-B14F-4D97-AF65-F5344CB8AC3E}">
        <p14:creationId xmlns:p14="http://schemas.microsoft.com/office/powerpoint/2010/main" val="973971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0768C2-34F8-4B0F-B5B1-8B495372F5FD}"/>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B9947CB1-AD14-4B47-B3FA-1841C07C1ECF}"/>
              </a:ext>
            </a:extLst>
          </p:cNvPr>
          <p:cNvSpPr>
            <a:spLocks noGrp="1"/>
          </p:cNvSpPr>
          <p:nvPr>
            <p:ph idx="1"/>
          </p:nvPr>
        </p:nvSpPr>
        <p:spPr/>
        <p:txBody>
          <a:bodyPr>
            <a:normAutofit/>
          </a:bodyPr>
          <a:lstStyle/>
          <a:p>
            <a:pPr marL="0" indent="0" algn="ctr">
              <a:buNone/>
            </a:pPr>
            <a:r>
              <a:rPr lang="ru-RU" sz="8000" dirty="0">
                <a:solidFill>
                  <a:srgbClr val="006600"/>
                </a:solidFill>
              </a:rPr>
              <a:t>ОТ ЧЕГО ЗАВИСИТ НАШЕ ЗДОРОВЬЕ?</a:t>
            </a:r>
          </a:p>
        </p:txBody>
      </p:sp>
      <p:pic>
        <p:nvPicPr>
          <p:cNvPr id="5" name="Рисунок 4">
            <a:extLst>
              <a:ext uri="{FF2B5EF4-FFF2-40B4-BE49-F238E27FC236}">
                <a16:creationId xmlns:a16="http://schemas.microsoft.com/office/drawing/2014/main" id="{D5F85B4E-6F87-47DD-9DEB-6C023C7F0E1F}"/>
              </a:ext>
            </a:extLst>
          </p:cNvPr>
          <p:cNvPicPr>
            <a:picLocks noChangeAspect="1"/>
          </p:cNvPicPr>
          <p:nvPr/>
        </p:nvPicPr>
        <p:blipFill>
          <a:blip r:embed="rId3"/>
          <a:stretch>
            <a:fillRect/>
          </a:stretch>
        </p:blipFill>
        <p:spPr>
          <a:xfrm>
            <a:off x="3799522" y="5468683"/>
            <a:ext cx="4105275" cy="1114425"/>
          </a:xfrm>
          <a:prstGeom prst="rect">
            <a:avLst/>
          </a:prstGeom>
        </p:spPr>
      </p:pic>
    </p:spTree>
    <p:extLst>
      <p:ext uri="{BB962C8B-B14F-4D97-AF65-F5344CB8AC3E}">
        <p14:creationId xmlns:p14="http://schemas.microsoft.com/office/powerpoint/2010/main" val="3197221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5FE594-D797-4DE6-BA3D-C498E97FDB80}"/>
              </a:ext>
            </a:extLst>
          </p:cNvPr>
          <p:cNvSpPr>
            <a:spLocks noGrp="1"/>
          </p:cNvSpPr>
          <p:nvPr>
            <p:ph type="title"/>
          </p:nvPr>
        </p:nvSpPr>
        <p:spPr/>
        <p:txBody>
          <a:bodyPr>
            <a:normAutofit/>
          </a:bodyPr>
          <a:lstStyle/>
          <a:p>
            <a:endParaRPr lang="ru-RU" dirty="0"/>
          </a:p>
        </p:txBody>
      </p:sp>
      <p:pic>
        <p:nvPicPr>
          <p:cNvPr id="4" name="Объект 3">
            <a:extLst>
              <a:ext uri="{FF2B5EF4-FFF2-40B4-BE49-F238E27FC236}">
                <a16:creationId xmlns:a16="http://schemas.microsoft.com/office/drawing/2014/main" id="{B7A34C21-27C8-422A-8512-0E75A5A0E96B}"/>
              </a:ext>
            </a:extLst>
          </p:cNvPr>
          <p:cNvPicPr>
            <a:picLocks noGrp="1" noChangeAspect="1"/>
          </p:cNvPicPr>
          <p:nvPr>
            <p:ph idx="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764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0C56AB-F2AC-4A4F-B1E8-041E85359F2E}"/>
              </a:ext>
            </a:extLst>
          </p:cNvPr>
          <p:cNvSpPr>
            <a:spLocks noGrp="1"/>
          </p:cNvSpPr>
          <p:nvPr>
            <p:ph type="title"/>
          </p:nvPr>
        </p:nvSpPr>
        <p:spPr/>
        <p:txBody>
          <a:bodyPr/>
          <a:lstStyle/>
          <a:p>
            <a:pPr algn="ctr"/>
            <a:r>
              <a:rPr lang="ru-RU" b="1" dirty="0">
                <a:solidFill>
                  <a:srgbClr val="FF0000"/>
                </a:solidFill>
              </a:rPr>
              <a:t>Обсуждение</a:t>
            </a:r>
          </a:p>
        </p:txBody>
      </p:sp>
      <p:sp>
        <p:nvSpPr>
          <p:cNvPr id="3" name="Объект 2">
            <a:extLst>
              <a:ext uri="{FF2B5EF4-FFF2-40B4-BE49-F238E27FC236}">
                <a16:creationId xmlns:a16="http://schemas.microsoft.com/office/drawing/2014/main" id="{7E312883-0C34-4A73-9616-321C0E729800}"/>
              </a:ext>
            </a:extLst>
          </p:cNvPr>
          <p:cNvSpPr>
            <a:spLocks noGrp="1"/>
          </p:cNvSpPr>
          <p:nvPr>
            <p:ph idx="1"/>
          </p:nvPr>
        </p:nvSpPr>
        <p:spPr>
          <a:xfrm>
            <a:off x="609600" y="1800225"/>
            <a:ext cx="10972800" cy="4457700"/>
          </a:xfrm>
        </p:spPr>
        <p:txBody>
          <a:bodyPr>
            <a:normAutofit fontScale="70000" lnSpcReduction="20000"/>
          </a:bodyPr>
          <a:lstStyle/>
          <a:p>
            <a:pPr marL="0" indent="0" algn="ctr">
              <a:buNone/>
            </a:pPr>
            <a:r>
              <a:rPr lang="ru-RU" sz="6600" dirty="0">
                <a:solidFill>
                  <a:srgbClr val="006600"/>
                </a:solidFill>
              </a:rPr>
              <a:t>Как Вы думаете, на какие из перечисленных факторов (здравоохранение, наследственность, внешняя среда и природные условия, образ жизни)   мы можем повлиять, а что изменить невозможно?</a:t>
            </a:r>
          </a:p>
        </p:txBody>
      </p:sp>
    </p:spTree>
    <p:extLst>
      <p:ext uri="{BB962C8B-B14F-4D97-AF65-F5344CB8AC3E}">
        <p14:creationId xmlns:p14="http://schemas.microsoft.com/office/powerpoint/2010/main" val="380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59081"/>
            <a:ext cx="10515600" cy="1219199"/>
          </a:xfrm>
        </p:spPr>
        <p:txBody>
          <a:bodyPr/>
          <a:lstStyle/>
          <a:p>
            <a:pPr algn="ctr"/>
            <a:r>
              <a:rPr lang="ru-RU" b="1" dirty="0">
                <a:solidFill>
                  <a:srgbClr val="006600"/>
                </a:solidFill>
              </a:rPr>
              <a:t>А.В. Суворов </a:t>
            </a:r>
          </a:p>
        </p:txBody>
      </p:sp>
      <p:pic>
        <p:nvPicPr>
          <p:cNvPr id="6" name="Объект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2746" y="1528762"/>
            <a:ext cx="6933988" cy="5200492"/>
          </a:xfrm>
        </p:spPr>
      </p:pic>
    </p:spTree>
    <p:extLst>
      <p:ext uri="{BB962C8B-B14F-4D97-AF65-F5344CB8AC3E}">
        <p14:creationId xmlns:p14="http://schemas.microsoft.com/office/powerpoint/2010/main" val="3217746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9123A9-3A0D-4CBF-9EF6-8D35CF708DDF}"/>
              </a:ext>
            </a:extLst>
          </p:cNvPr>
          <p:cNvSpPr>
            <a:spLocks noGrp="1"/>
          </p:cNvSpPr>
          <p:nvPr>
            <p:ph type="title"/>
          </p:nvPr>
        </p:nvSpPr>
        <p:spPr/>
        <p:txBody>
          <a:bodyPr/>
          <a:lstStyle/>
          <a:p>
            <a:pPr algn="ctr"/>
            <a:r>
              <a:rPr lang="ru-RU" b="1" dirty="0">
                <a:solidFill>
                  <a:srgbClr val="006600"/>
                </a:solidFill>
              </a:rPr>
              <a:t>Пароход «Челюскин»</a:t>
            </a: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0" y="1839119"/>
            <a:ext cx="6096000" cy="4048125"/>
          </a:xfrm>
        </p:spPr>
      </p:pic>
    </p:spTree>
    <p:extLst>
      <p:ext uri="{BB962C8B-B14F-4D97-AF65-F5344CB8AC3E}">
        <p14:creationId xmlns:p14="http://schemas.microsoft.com/office/powerpoint/2010/main" val="27538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7200" b="1" dirty="0">
                <a:solidFill>
                  <a:srgbClr val="006600"/>
                </a:solidFill>
              </a:rPr>
              <a:t>Правильное питание – залог здоровья</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036" y="3933928"/>
            <a:ext cx="4410075" cy="2924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155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1449</TotalTime>
  <Words>4074</Words>
  <Application>Microsoft Office PowerPoint</Application>
  <PresentationFormat>Широкоэкранный</PresentationFormat>
  <Paragraphs>168</Paragraphs>
  <Slides>37</Slides>
  <Notes>37</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37</vt:i4>
      </vt:variant>
    </vt:vector>
  </HeadingPairs>
  <TitlesOfParts>
    <vt:vector size="44" baseType="lpstr">
      <vt:lpstr>Arial</vt:lpstr>
      <vt:lpstr>Calibri</vt:lpstr>
      <vt:lpstr>Century Gothic</vt:lpstr>
      <vt:lpstr>Courier New</vt:lpstr>
      <vt:lpstr>Palatino Linotype</vt:lpstr>
      <vt:lpstr>Times New Roman</vt:lpstr>
      <vt:lpstr>Исполнительная</vt:lpstr>
      <vt:lpstr>   ПРЕЗЕНТАЦИЯ К ИНТЕРАКТИВНОМУ ЗАНЯТИЮ «Я ЕСТЬ ТО, ЧТО Я ЕМ»</vt:lpstr>
      <vt:lpstr>Обсуждение</vt:lpstr>
      <vt:lpstr>Презентация PowerPoint</vt:lpstr>
      <vt:lpstr>Презентация PowerPoint</vt:lpstr>
      <vt:lpstr>Презентация PowerPoint</vt:lpstr>
      <vt:lpstr>Обсуждение</vt:lpstr>
      <vt:lpstr>А.В. Суворов </vt:lpstr>
      <vt:lpstr>Пароход «Челюскин»</vt:lpstr>
      <vt:lpstr>Презентация PowerPoint</vt:lpstr>
      <vt:lpstr>Презентация PowerPoint</vt:lpstr>
      <vt:lpstr>Правило №1</vt:lpstr>
      <vt:lpstr>Правило №2</vt:lpstr>
      <vt:lpstr>Правило №3</vt:lpstr>
      <vt:lpstr>Правило №4</vt:lpstr>
      <vt:lpstr>Правило №5</vt:lpstr>
      <vt:lpstr>Правило №6</vt:lpstr>
      <vt:lpstr>Правило №7</vt:lpstr>
      <vt:lpstr>Правило №8</vt:lpstr>
      <vt:lpstr>Правило №9</vt:lpstr>
      <vt:lpstr>Оптимальные варианты режима питания</vt:lpstr>
      <vt:lpstr>Правило №10</vt:lpstr>
      <vt:lpstr>Правило №11</vt:lpstr>
      <vt:lpstr>Правило №12</vt:lpstr>
      <vt:lpstr>ПИРАМИДА ПИТАНИЯ</vt:lpstr>
      <vt:lpstr>Индекс массы тела</vt:lpstr>
      <vt:lpstr>Презентация PowerPoint</vt:lpstr>
      <vt:lpstr>Обсуждение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Домашнее задание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К ИНТЕРАКТИВНОМУ ЗАНЯТИЮ «Я ЕСТЬ ТО, ЧТО Я ЕМ»</dc:title>
  <dc:creator>Уфимцева О. Б.</dc:creator>
  <cp:lastModifiedBy>Овчинникова Анастасия Игоревна</cp:lastModifiedBy>
  <cp:revision>156</cp:revision>
  <dcterms:created xsi:type="dcterms:W3CDTF">2018-11-15T09:48:45Z</dcterms:created>
  <dcterms:modified xsi:type="dcterms:W3CDTF">2021-11-26T06:21:06Z</dcterms:modified>
</cp:coreProperties>
</file>