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86" r:id="rId3"/>
    <p:sldId id="257" r:id="rId4"/>
    <p:sldId id="258" r:id="rId5"/>
    <p:sldId id="261" r:id="rId6"/>
    <p:sldId id="262" r:id="rId7"/>
    <p:sldId id="263" r:id="rId8"/>
    <p:sldId id="264" r:id="rId9"/>
    <p:sldId id="265" r:id="rId10"/>
    <p:sldId id="267" r:id="rId11"/>
    <p:sldId id="268" r:id="rId12"/>
    <p:sldId id="270" r:id="rId13"/>
    <p:sldId id="269" r:id="rId14"/>
    <p:sldId id="273" r:id="rId15"/>
    <p:sldId id="274" r:id="rId16"/>
    <p:sldId id="278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746" autoAdjust="0"/>
  </p:normalViewPr>
  <p:slideViewPr>
    <p:cSldViewPr>
      <p:cViewPr>
        <p:scale>
          <a:sx n="90" d="100"/>
          <a:sy n="90" d="100"/>
        </p:scale>
        <p:origin x="-132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F69A7F-7090-4CA3-87F1-E17F2071BFD9}" type="datetimeFigureOut">
              <a:rPr lang="ru-RU"/>
              <a:pPr>
                <a:defRPr/>
              </a:pPr>
              <a:t>11.08.2013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57BA26-E576-4310-AC4D-E2D06520F1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0002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146CC0-328B-4532-B890-9E67B4091265}" type="datetimeFigureOut">
              <a:rPr lang="ru-RU"/>
              <a:pPr>
                <a:defRPr/>
              </a:pPr>
              <a:t>11.08.2013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550D1-0463-4457-BB57-584DD0DB03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98188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F0896D-A1A6-4378-8242-869227BD6ECF}" type="datetimeFigureOut">
              <a:rPr lang="ru-RU"/>
              <a:pPr>
                <a:defRPr/>
              </a:pPr>
              <a:t>11.08.2013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E685C7-AB2F-472C-82CF-A3245D449F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810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B3FF5E-135A-46B6-9972-F575F9F682F7}" type="datetimeFigureOut">
              <a:rPr lang="ru-RU"/>
              <a:pPr>
                <a:defRPr/>
              </a:pPr>
              <a:t>11.08.2013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93224B-E903-4378-8CD0-14F4CCC3D6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3855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142CFF-C21A-413C-85E8-210EE2278294}" type="datetimeFigureOut">
              <a:rPr lang="ru-RU"/>
              <a:pPr>
                <a:defRPr/>
              </a:pPr>
              <a:t>11.08.2013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1F8241-6B17-4261-97F0-2832634FEE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3560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866296-141E-4774-8D40-BFE1129FB87E}" type="datetimeFigureOut">
              <a:rPr lang="ru-RU"/>
              <a:pPr>
                <a:defRPr/>
              </a:pPr>
              <a:t>11.08.2013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36B325-F1B4-46B1-BC3A-570D1AC3B2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45701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A96F0A-DB5A-493A-9F36-7ECA3BE58B0B}" type="datetimeFigureOut">
              <a:rPr lang="ru-RU"/>
              <a:pPr>
                <a:defRPr/>
              </a:pPr>
              <a:t>11.08.2013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2CCC10-99DB-45D6-A048-126DE7F4DC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6143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C1E2C8-C9F8-4D98-8053-4D2E2E8A20FC}" type="datetimeFigureOut">
              <a:rPr lang="ru-RU"/>
              <a:pPr>
                <a:defRPr/>
              </a:pPr>
              <a:t>11.08.2013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49A76D-717B-4923-886E-4660101426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9104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A74FC4-D279-4EA3-B9B2-CED44FFB26BC}" type="datetimeFigureOut">
              <a:rPr lang="ru-RU"/>
              <a:pPr>
                <a:defRPr/>
              </a:pPr>
              <a:t>11.08.2013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0150E2-4430-4896-BA76-9874B99FA7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1038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1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1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9C3D4-D37B-4293-A440-52038094A717}" type="datetimeFigureOut">
              <a:rPr lang="ru-RU"/>
              <a:pPr>
                <a:defRPr/>
              </a:pPr>
              <a:t>11.08.2013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3E115B-A06E-4024-8FD4-DD06B1BDEB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9966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F568A3-4081-4E70-BA93-3F2680E1D4A7}" type="datetimeFigureOut">
              <a:rPr lang="ru-RU"/>
              <a:pPr>
                <a:defRPr/>
              </a:pPr>
              <a:t>11.08.2013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70E7B5-3271-4A17-9872-14C975C39B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3346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BBF0EFF6-E80A-4EC1-8FDD-DCDC25389CFD}" type="datetimeFigureOut">
              <a:rPr lang="ru-RU"/>
              <a:pPr>
                <a:defRPr/>
              </a:pPr>
              <a:t>11.08.2013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2F026F56-C2E9-46F3-B7EA-EE2B67FB1E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png"/><Relationship Id="rId7" Type="http://schemas.openxmlformats.org/officeDocument/2006/relationships/image" Target="../media/image33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5987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99592" y="2204864"/>
            <a:ext cx="6552728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Подростковый  </a:t>
            </a:r>
            <a:r>
              <a:rPr lang="ru-RU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АЛКОГОЛИЗМ</a:t>
            </a:r>
          </a:p>
          <a:p>
            <a:pPr algn="ctr">
              <a:defRPr/>
            </a:pPr>
            <a:endParaRPr lang="ru-RU" sz="4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99592" y="476672"/>
            <a:ext cx="7128792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+mn-cs"/>
              </a:rPr>
              <a:t>ПИВНОЙ  АЛКОГОЛИЗМ</a:t>
            </a:r>
          </a:p>
        </p:txBody>
      </p:sp>
      <p:pic>
        <p:nvPicPr>
          <p:cNvPr id="12294" name="Picture 4" descr="http://im3-tub-ru.yandex.net/i?id=408570110-55-72&amp;n=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7784" y="2736863"/>
            <a:ext cx="3960812" cy="302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chemeClr val="bg1"/>
                </a:solidFill>
              </a:rPr>
              <a:t>А возможно мы пьем для этого!?</a:t>
            </a:r>
          </a:p>
        </p:txBody>
      </p:sp>
      <p:pic>
        <p:nvPicPr>
          <p:cNvPr id="1331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8313" y="796925"/>
            <a:ext cx="8351837" cy="50180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prstClr val="black"/>
                </a:solidFill>
                <a:latin typeface="Calibri"/>
                <a:ea typeface="+mj-ea"/>
                <a:cs typeface="+mj-cs"/>
              </a:rPr>
              <a:t>Сегодня в России на человека приходится около 14 литров чистого алкоголя в год, что, по данным Минздрава, считается признаком тяжелой алкогольной обстановки. Из них только 14% составляет потребление пива, а доля крепко алкогольных напитков в этой статистике – более 70% от общего объема. Но потребление пива постепенно растет. Сейчас один человек в России выпивает около </a:t>
            </a:r>
          </a:p>
          <a:p>
            <a:pPr algn="ctr">
              <a:defRPr/>
            </a:pPr>
            <a:r>
              <a:rPr lang="ru-RU" sz="3200" b="1" dirty="0">
                <a:solidFill>
                  <a:prstClr val="black"/>
                </a:solidFill>
                <a:latin typeface="Calibri"/>
                <a:ea typeface="+mj-ea"/>
                <a:cs typeface="+mj-cs"/>
              </a:rPr>
              <a:t>43 литров пива в год.</a:t>
            </a:r>
            <a:endParaRPr lang="ru-RU" sz="3200" b="1" dirty="0"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chemeClr val="bg1"/>
                </a:solidFill>
              </a:rPr>
              <a:t>Зато нам есть что вспомнить! </a:t>
            </a:r>
          </a:p>
        </p:txBody>
      </p:sp>
      <p:pic>
        <p:nvPicPr>
          <p:cNvPr id="1433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14288"/>
            <a:ext cx="9144000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Содержимое 3" descr="3747_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1" y="1670756"/>
            <a:ext cx="2750071" cy="3748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Прямоугольник 3"/>
          <p:cNvSpPr>
            <a:spLocks noChangeArrowheads="1"/>
          </p:cNvSpPr>
          <p:nvPr/>
        </p:nvSpPr>
        <p:spPr bwMode="auto">
          <a:xfrm>
            <a:off x="4067175" y="531813"/>
            <a:ext cx="4826000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endParaRPr lang="ru-RU" sz="2400" dirty="0" smtClean="0">
              <a:latin typeface="Calibri" pitchFamily="34" charset="0"/>
            </a:endParaRPr>
          </a:p>
          <a:p>
            <a:pPr algn="ctr"/>
            <a:endParaRPr lang="ru-RU" sz="2400" dirty="0">
              <a:latin typeface="Calibri" pitchFamily="34" charset="0"/>
            </a:endParaRPr>
          </a:p>
          <a:p>
            <a:pPr algn="ctr"/>
            <a:r>
              <a:rPr lang="ru-RU" sz="2400" dirty="0" smtClean="0">
                <a:latin typeface="Calibri" pitchFamily="34" charset="0"/>
              </a:rPr>
              <a:t>Самые </a:t>
            </a:r>
            <a:r>
              <a:rPr lang="ru-RU" sz="2400" dirty="0">
                <a:latin typeface="Calibri" pitchFamily="34" charset="0"/>
              </a:rPr>
              <a:t>маленькие пациенты с диагнозом пивной алкоголизм – подростки 14 лет. </a:t>
            </a:r>
          </a:p>
          <a:p>
            <a:pPr algn="ctr"/>
            <a:r>
              <a:rPr lang="ru-RU" sz="2400" dirty="0">
                <a:latin typeface="Calibri" pitchFamily="34" charset="0"/>
              </a:rPr>
              <a:t>Они могут выпивать в день до десяти бутылок.</a:t>
            </a:r>
            <a:br>
              <a:rPr lang="ru-RU" sz="2400" dirty="0">
                <a:latin typeface="Calibri" pitchFamily="34" charset="0"/>
              </a:rPr>
            </a:br>
            <a:r>
              <a:rPr lang="ru-RU" sz="2400" dirty="0">
                <a:latin typeface="Calibri" pitchFamily="34" charset="0"/>
              </a:rPr>
              <a:t>Особенно опасно пиво для молодого несформировавшегося организма: пиво губительно влияет на внутренние органы (сердце, почки и печень), а также может вызвать проблемы в развитии репродуктивной функции, которая проявляется немного позднее</a:t>
            </a:r>
            <a:r>
              <a:rPr lang="ru-RU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419350"/>
          </a:xfrm>
        </p:spPr>
        <p:txBody>
          <a:bodyPr/>
          <a:lstStyle/>
          <a:p>
            <a:pPr eaLnBrk="1" hangingPunct="1"/>
            <a:r>
              <a:rPr lang="ru-RU" sz="25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Большую роль в приучении подростков к алкоголю оказывают телевидение, реклама и другие средства массовой информации. Реклама показывает алкогольные напитки как непременный атрибут любого отдыха и развлечений, призывая к веселому «пивному» образу жизни.</a:t>
            </a:r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1750"/>
            <a:ext cx="9137650" cy="700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5" name="Picture 4" descr="http://im2-tub-ru.yandex.net/i?id=101888225-14-72&amp;n=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91573">
            <a:off x="4817955" y="2348076"/>
            <a:ext cx="3457575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6" descr="http://im4-tub-ru.yandex.net/i?id=253879728-11-72&amp;n=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395619">
            <a:off x="714619" y="2369765"/>
            <a:ext cx="3313113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7228" y="764704"/>
            <a:ext cx="86968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ПЕЧЕНЬ ЧЕЛОВЕКА </a:t>
            </a:r>
          </a:p>
          <a:p>
            <a:pPr algn="ctr"/>
            <a:r>
              <a:rPr lang="ru-RU" sz="2800" b="1" dirty="0" smtClean="0"/>
              <a:t>УПОТРЕБЛЯЮЩЕГО АЛКОГОЛЬ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6203"/>
            <a:ext cx="9163434" cy="6841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8" name="Picture 2" descr="http://im7-tub-ru.yandex.net/i?id=157384712-49-72&amp;n=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5976" y="2276475"/>
            <a:ext cx="3528765" cy="3087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4" descr="http://img-fotki.yandex.ru/get/5502/turnik-at-ua.3/0_519ec_a610f443_X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750" y="2276475"/>
            <a:ext cx="2736850" cy="374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9750" y="476672"/>
            <a:ext cx="712859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800" b="1" dirty="0" smtClean="0">
              <a:cs typeface="Aharoni" pitchFamily="2" charset="-79"/>
            </a:endParaRPr>
          </a:p>
          <a:p>
            <a:pPr algn="ctr"/>
            <a:r>
              <a:rPr lang="ru-RU" sz="2800" b="1" dirty="0" smtClean="0">
                <a:cs typeface="Aharoni" pitchFamily="2" charset="-79"/>
              </a:rPr>
              <a:t>СЕРДЦЕ ЧЕЛОВЕКА </a:t>
            </a:r>
          </a:p>
          <a:p>
            <a:pPr algn="ctr"/>
            <a:r>
              <a:rPr lang="ru-RU" sz="2800" b="1" dirty="0" smtClean="0">
                <a:cs typeface="Aharoni" pitchFamily="2" charset="-79"/>
              </a:rPr>
              <a:t>УПОТРЕБЛЯЮЩЕГО АЛКОГОЛЬ</a:t>
            </a:r>
            <a:endParaRPr lang="ru-RU" sz="2800" b="1" dirty="0"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1341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dirty="0" smtClean="0">
                <a:solidFill>
                  <a:schemeClr val="bg1"/>
                </a:solidFill>
              </a:rPr>
              <a:t>  Возраст, в котором пиво пробуют впервые, снизился с 16 лет до 12-14, причем подростки предпочитают пить крепкие сорта. И пить побольше, побольше... А между тем сегодня врачи всерьез озабочены увеличением алкогольной зависимости среди подростков. По данным статистики, в последние годы процент подростков с диагнозом “алкоголизм” в возрастной группе 12-16 лет составил 5 %, 17-25 лет- 10 %, причем многие из них впервые попробовали алкогольные напитки еще в детстве, в 8-9 лет.</a:t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ru-RU" sz="2800" dirty="0" smtClean="0">
                <a:solidFill>
                  <a:schemeClr val="bg1"/>
                </a:solidFill>
              </a:rPr>
              <a:t>   В массовом сознании бытует мнение, что пиво – слабоалкогольный и совершенно безвредный напиток. На самом деле, обладая мощным мочегонным эффектом, пиво беспощадно вымывает из организма “стройматериалы” – белки, а также жиры, углеводы и микроэлементы, особенно калий, магний и витамин С, что для растущего человека – катастрофа.  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3" name="Заголовок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288" y="260350"/>
            <a:ext cx="849788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4" descr="http://im0-tub-ru.yandex.net/i?id=190562434-19-72&amp;n=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307060">
            <a:off x="369023" y="834518"/>
            <a:ext cx="1772125" cy="2713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6" descr="http://im7-tub-ru.yandex.net/i?id=494985293-42-72&amp;n=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713702">
            <a:off x="822932" y="3461759"/>
            <a:ext cx="2719429" cy="2575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http://wiki.iteach.ru/images/1/15/%d0%95%d0%b4%d0%b05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32548">
            <a:off x="3455569" y="1588699"/>
            <a:ext cx="2377324" cy="2261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http://im3-tub-ru.yandex.net/i?id=413473680-67-72&amp;n=2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40237">
            <a:off x="5396696" y="4045878"/>
            <a:ext cx="3144269" cy="2200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 descr="http://im6-tub-ru.yandex.net/i?id=173198197-32-72&amp;n=2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821319">
            <a:off x="6365805" y="1709852"/>
            <a:ext cx="2597531" cy="1867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" y="4763"/>
            <a:ext cx="9121774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619672" y="332656"/>
            <a:ext cx="5832648" cy="424731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+mn-cs"/>
            </a:endParaRPr>
          </a:p>
          <a:p>
            <a:pPr algn="ctr">
              <a:defRPr/>
            </a:pP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+mn-cs"/>
            </a:endParaRPr>
          </a:p>
          <a:p>
            <a:pPr algn="ctr">
              <a:lnSpc>
                <a:spcPct val="150000"/>
              </a:lnSpc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+mn-cs"/>
              </a:rPr>
              <a:t>Выбор всегда за тобой!!!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3999" cy="824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5536" y="188913"/>
            <a:ext cx="7379244" cy="1322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000" b="1" dirty="0">
                <a:solidFill>
                  <a:srgbClr val="FF0000"/>
                </a:solidFill>
                <a:latin typeface="Calibri"/>
                <a:ea typeface="+mj-ea"/>
                <a:cs typeface="+mj-cs"/>
              </a:rPr>
              <a:t>Особенности потребления алкоголя в древней Руси</a:t>
            </a:r>
            <a:endParaRPr lang="ru-RU" sz="4000" dirty="0">
              <a:cs typeface="+mn-cs"/>
            </a:endParaRPr>
          </a:p>
        </p:txBody>
      </p:sp>
      <p:sp>
        <p:nvSpPr>
          <p:cNvPr id="3077" name="Прямоугольник 4"/>
          <p:cNvSpPr>
            <a:spLocks noChangeArrowheads="1"/>
          </p:cNvSpPr>
          <p:nvPr/>
        </p:nvSpPr>
        <p:spPr bwMode="auto">
          <a:xfrm>
            <a:off x="395536" y="1858963"/>
            <a:ext cx="7379244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b="1" dirty="0"/>
              <a:t>На Руси основным сырьём для производства алкоголя был мед и поэтому традиционные хмельные напитки были слабоградусные: медовуха, пиво, брага, а с Х в. и виноградное вино, а их приём сопровождался, как правило, обильной трапезой, что в совокупности сводило к минимуму ущерб здоровью от употребления алкоголя.</a:t>
            </a:r>
          </a:p>
        </p:txBody>
      </p:sp>
      <p:pic>
        <p:nvPicPr>
          <p:cNvPr id="30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707908">
            <a:off x="5416613" y="4866082"/>
            <a:ext cx="1856254" cy="140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836838">
            <a:off x="1267372" y="4999790"/>
            <a:ext cx="1837344" cy="127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 rot="10800000" flipV="1">
            <a:off x="971600" y="115888"/>
            <a:ext cx="7056388" cy="7699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4400" b="1" dirty="0">
                <a:solidFill>
                  <a:srgbClr val="FF0000"/>
                </a:solidFill>
                <a:latin typeface="Calibri"/>
                <a:ea typeface="+mj-ea"/>
                <a:cs typeface="+mj-cs"/>
              </a:rPr>
              <a:t>Наказания за алкоголизм</a:t>
            </a:r>
            <a:endParaRPr lang="ru-RU" b="1" dirty="0">
              <a:solidFill>
                <a:srgbClr val="FF0000"/>
              </a:solidFill>
              <a:cs typeface="+mn-cs"/>
            </a:endParaRPr>
          </a:p>
        </p:txBody>
      </p:sp>
      <p:sp>
        <p:nvSpPr>
          <p:cNvPr id="4100" name="Прямоугольник 6"/>
          <p:cNvSpPr>
            <a:spLocks noChangeArrowheads="1"/>
          </p:cNvSpPr>
          <p:nvPr/>
        </p:nvSpPr>
        <p:spPr bwMode="auto">
          <a:xfrm>
            <a:off x="539750" y="1125538"/>
            <a:ext cx="4103688" cy="201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" b="1">
                <a:solidFill>
                  <a:srgbClr val="000000"/>
                </a:solidFill>
                <a:latin typeface="Candara" pitchFamily="34" charset="0"/>
              </a:rPr>
              <a:t>Российское Государство</a:t>
            </a:r>
          </a:p>
          <a:p>
            <a:pPr>
              <a:spcBef>
                <a:spcPct val="20000"/>
              </a:spcBef>
            </a:pPr>
            <a:r>
              <a:rPr lang="ru-RU" sz="2400" b="1">
                <a:solidFill>
                  <a:srgbClr val="000000"/>
                </a:solidFill>
                <a:latin typeface="Candara" pitchFamily="34" charset="0"/>
              </a:rPr>
              <a:t>Наказания сводились к нравственно-воспитательным мерам, денежным штрафам.</a:t>
            </a:r>
          </a:p>
        </p:txBody>
      </p:sp>
      <p:sp>
        <p:nvSpPr>
          <p:cNvPr id="4101" name="Прямоугольник 8"/>
          <p:cNvSpPr>
            <a:spLocks noChangeArrowheads="1"/>
          </p:cNvSpPr>
          <p:nvPr/>
        </p:nvSpPr>
        <p:spPr bwMode="auto">
          <a:xfrm>
            <a:off x="539750" y="3429000"/>
            <a:ext cx="338455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Clr>
                <a:schemeClr val="accent2"/>
              </a:buClr>
              <a:buSzPct val="85000"/>
              <a:buFont typeface="Wingdings 2" pitchFamily="18" charset="2"/>
              <a:buNone/>
            </a:pPr>
            <a:r>
              <a:rPr lang="ru-RU" sz="2400" b="1">
                <a:latin typeface="Candara" pitchFamily="34" charset="0"/>
              </a:rPr>
              <a:t>Другие Государства</a:t>
            </a:r>
          </a:p>
          <a:p>
            <a:pPr>
              <a:buClr>
                <a:schemeClr val="accent2"/>
              </a:buClr>
              <a:buSzPct val="85000"/>
              <a:buFont typeface="Wingdings 2" pitchFamily="18" charset="2"/>
              <a:buNone/>
            </a:pPr>
            <a:r>
              <a:rPr lang="ru-RU" sz="2400" b="1">
                <a:latin typeface="Candara" pitchFamily="34" charset="0"/>
              </a:rPr>
              <a:t>За пьянство наказывали тяжелыми увечьями и даже смертной казнью</a:t>
            </a:r>
          </a:p>
        </p:txBody>
      </p:sp>
      <p:pic>
        <p:nvPicPr>
          <p:cNvPr id="4102" name="Picture 2" descr="http://im3-tub-ru.yandex.net/i?id=235286488-50-72&amp;n=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18188" y="1340768"/>
            <a:ext cx="2209800" cy="187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4" descr="http://im7-tub-ru.yandex.net/i?id=147496732-52-72&amp;n=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6096" y="4005064"/>
            <a:ext cx="2114550" cy="193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905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Содержимое 5" descr="44955525_0_4239_128141ac_L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136492" y="2564904"/>
            <a:ext cx="3341688" cy="2951163"/>
          </a:xfrm>
        </p:spPr>
      </p:pic>
      <p:sp>
        <p:nvSpPr>
          <p:cNvPr id="5124" name="Прямоугольник 2"/>
          <p:cNvSpPr>
            <a:spLocks noChangeArrowheads="1"/>
          </p:cNvSpPr>
          <p:nvPr/>
        </p:nvSpPr>
        <p:spPr bwMode="auto">
          <a:xfrm>
            <a:off x="323850" y="549275"/>
            <a:ext cx="4243388" cy="600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400" dirty="0">
                <a:solidFill>
                  <a:srgbClr val="000000"/>
                </a:solidFill>
                <a:latin typeface="Calibri" pitchFamily="34" charset="0"/>
              </a:rPr>
              <a:t>Была введена Петром Великим в 1714 году, цель которого была борьба против пьянства. Сделана она была из чугуна, вес составлял 6,8 кг   (17 фунтов), не считая цепей. Считается самой тяжёлой медалью в истории. Вешалась на шею в полицейском участке в наказание за чрезмерное употребление алкогольных напитков и крепилась цепью так, чтобы нельзя было снять. По некоторым данным, медаль должна была носиться неделю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652120" y="1981592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Медаль за пьянство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7" name="TextBox 1"/>
          <p:cNvSpPr txBox="1">
            <a:spLocks noChangeArrowheads="1"/>
          </p:cNvSpPr>
          <p:nvPr/>
        </p:nvSpPr>
        <p:spPr bwMode="auto">
          <a:xfrm>
            <a:off x="755650" y="765175"/>
            <a:ext cx="8783638" cy="489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200000"/>
              </a:lnSpc>
            </a:pPr>
            <a:r>
              <a:rPr lang="ru-RU" sz="3600" b="1" dirty="0"/>
              <a:t>Что такое алкогольная продукция</a:t>
            </a:r>
          </a:p>
          <a:p>
            <a:pPr eaLnBrk="1" hangingPunct="1">
              <a:lnSpc>
                <a:spcPct val="200000"/>
              </a:lnSpc>
            </a:pPr>
            <a:r>
              <a:rPr lang="ru-RU" sz="2400" dirty="0"/>
              <a:t>      Вся алкогольные продукты содержат </a:t>
            </a:r>
            <a:r>
              <a:rPr lang="ru-RU" sz="2400" b="1" dirty="0">
                <a:solidFill>
                  <a:srgbClr val="FF0000"/>
                </a:solidFill>
              </a:rPr>
              <a:t>ЯД</a:t>
            </a:r>
            <a:r>
              <a:rPr lang="ru-RU" sz="2400" dirty="0"/>
              <a:t>, </a:t>
            </a:r>
          </a:p>
          <a:p>
            <a:pPr eaLnBrk="1" hangingPunct="1">
              <a:lnSpc>
                <a:spcPct val="200000"/>
              </a:lnSpc>
            </a:pPr>
            <a:r>
              <a:rPr lang="ru-RU" sz="2400" dirty="0"/>
              <a:t>         под названием </a:t>
            </a:r>
            <a:r>
              <a:rPr lang="ru-RU" sz="2400" b="1" dirty="0">
                <a:solidFill>
                  <a:srgbClr val="FF0000"/>
                </a:solidFill>
              </a:rPr>
              <a:t>«ЭТИЛОВЫЙ СПИРТ»</a:t>
            </a:r>
          </a:p>
          <a:p>
            <a:pPr eaLnBrk="1" hangingPunct="1">
              <a:lnSpc>
                <a:spcPct val="200000"/>
              </a:lnSpc>
            </a:pPr>
            <a:r>
              <a:rPr lang="ru-RU" b="1" u="sng" dirty="0"/>
              <a:t>100 грамм</a:t>
            </a:r>
            <a:r>
              <a:rPr lang="ru-RU" b="1" dirty="0"/>
              <a:t>       пива - </a:t>
            </a:r>
            <a:r>
              <a:rPr lang="ru-RU" b="1" u="sng" dirty="0">
                <a:solidFill>
                  <a:srgbClr val="FF0000"/>
                </a:solidFill>
              </a:rPr>
              <a:t>6-12 грамм ЯДА</a:t>
            </a:r>
          </a:p>
          <a:p>
            <a:pPr eaLnBrk="1" hangingPunct="1">
              <a:lnSpc>
                <a:spcPct val="200000"/>
              </a:lnSpc>
            </a:pPr>
            <a:r>
              <a:rPr lang="ru-RU" b="1" dirty="0"/>
              <a:t>                        вино - </a:t>
            </a:r>
            <a:r>
              <a:rPr lang="ru-RU" b="1" u="sng" dirty="0">
                <a:solidFill>
                  <a:srgbClr val="FF0000"/>
                </a:solidFill>
              </a:rPr>
              <a:t>20грамм ЯДА</a:t>
            </a:r>
          </a:p>
          <a:p>
            <a:pPr eaLnBrk="1" hangingPunct="1">
              <a:lnSpc>
                <a:spcPct val="200000"/>
              </a:lnSpc>
            </a:pPr>
            <a:r>
              <a:rPr lang="ru-RU" b="1" dirty="0"/>
              <a:t>                        водка - </a:t>
            </a:r>
            <a:r>
              <a:rPr lang="ru-RU" b="1" u="sng" dirty="0">
                <a:solidFill>
                  <a:srgbClr val="FF0000"/>
                </a:solidFill>
              </a:rPr>
              <a:t>40 грамм ЯДА</a:t>
            </a:r>
          </a:p>
          <a:p>
            <a:pPr eaLnBrk="1" hangingPunct="1">
              <a:lnSpc>
                <a:spcPct val="200000"/>
              </a:lnSpc>
            </a:pPr>
            <a:r>
              <a:rPr lang="ru-RU" b="1" dirty="0"/>
              <a:t>                        коньяк </a:t>
            </a:r>
            <a:r>
              <a:rPr lang="ru-RU" b="1" dirty="0" smtClean="0"/>
              <a:t>- </a:t>
            </a:r>
            <a:r>
              <a:rPr lang="ru-RU" b="1" u="sng" dirty="0">
                <a:solidFill>
                  <a:srgbClr val="FF0000"/>
                </a:solidFill>
              </a:rPr>
              <a:t>40 грамм ЯДА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9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0618562">
            <a:off x="648683" y="987700"/>
            <a:ext cx="4044535" cy="2890413"/>
          </a:xfrm>
        </p:spPr>
      </p:pic>
      <p:pic>
        <p:nvPicPr>
          <p:cNvPr id="7172" name="Picture 2" descr="http://static.ngs.ru/news/preview/047eaa85096876d41d5f13c5d41a318e0912acd0_80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26235">
            <a:off x="4650944" y="3693130"/>
            <a:ext cx="3736073" cy="2523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chemeClr val="bg1"/>
                </a:solidFill>
              </a:rPr>
              <a:t>ПОДРОСТКОВЫЙ АЛКОГОЛИЗМ </a:t>
            </a:r>
          </a:p>
        </p:txBody>
      </p:sp>
      <p:pic>
        <p:nvPicPr>
          <p:cNvPr id="819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2" descr="http://im4-tub-ru.yandex.net/i?id=98760925-35-72&amp;n=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67277">
            <a:off x="4650224" y="4175595"/>
            <a:ext cx="2743127" cy="2055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388" y="582613"/>
            <a:ext cx="8856662" cy="3108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prstClr val="black"/>
                </a:solidFill>
                <a:latin typeface="Calibri"/>
                <a:ea typeface="+mj-ea"/>
                <a:cs typeface="+mj-cs"/>
              </a:rPr>
              <a:t>Сейчас отмечается рост подростково-юношеского алкоголизма, преимущественно за счет «пивной зависимости». Учащаются случаи алкогольной зависимости и даже алкогольных психозов</a:t>
            </a:r>
          </a:p>
          <a:p>
            <a:pPr algn="ctr">
              <a:defRPr/>
            </a:pPr>
            <a:r>
              <a:rPr lang="ru-RU" sz="2800" b="1" dirty="0">
                <a:solidFill>
                  <a:prstClr val="black"/>
                </a:solidFill>
                <a:latin typeface="Calibri"/>
                <a:ea typeface="+mj-ea"/>
                <a:cs typeface="+mj-cs"/>
              </a:rPr>
              <a:t> у детей 10-12 лет. </a:t>
            </a:r>
            <a:br>
              <a:rPr lang="ru-RU" sz="2800" b="1" dirty="0">
                <a:solidFill>
                  <a:prstClr val="black"/>
                </a:solidFill>
                <a:latin typeface="Calibri"/>
                <a:ea typeface="+mj-ea"/>
                <a:cs typeface="+mj-cs"/>
              </a:rPr>
            </a:br>
            <a:r>
              <a:rPr lang="ru-RU" sz="2800" b="1" dirty="0">
                <a:solidFill>
                  <a:srgbClr val="7030A0"/>
                </a:solidFill>
                <a:latin typeface="Calibri"/>
                <a:ea typeface="+mj-ea"/>
                <a:cs typeface="+mj-cs"/>
              </a:rPr>
              <a:t>Установлено, что 90% учащихся к окончанию школы ощущали состояние опьянения. </a:t>
            </a:r>
            <a:endParaRPr lang="ru-RU" b="1" dirty="0">
              <a:solidFill>
                <a:srgbClr val="7030A0"/>
              </a:solidFill>
              <a:cs typeface="+mn-cs"/>
            </a:endParaRPr>
          </a:p>
        </p:txBody>
      </p:sp>
      <p:pic>
        <p:nvPicPr>
          <p:cNvPr id="8198" name="Picture 4" descr="http://im3-tub-ru.yandex.net/i?id=422888623-65-72&amp;n=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894988">
            <a:off x="866759" y="4127416"/>
            <a:ext cx="3002411" cy="2152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20" name="Прямоугольник 4"/>
          <p:cNvSpPr>
            <a:spLocks noChangeArrowheads="1"/>
          </p:cNvSpPr>
          <p:nvPr/>
        </p:nvSpPr>
        <p:spPr bwMode="auto">
          <a:xfrm>
            <a:off x="323850" y="1997075"/>
            <a:ext cx="8496300" cy="310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800" b="1" dirty="0">
                <a:latin typeface="Calibri" pitchFamily="34" charset="0"/>
              </a:rPr>
              <a:t>Социальное окружение в школе или на улице оказывает на нас большое влияние. Стремление выделиться или наоборот, быть как все, приводит к тому, что в итоге вся компания подростков начинает употреблять алкоголь. Неудачи в жизни, неумение рационально использовать свободное время также являются причинами подросткового алкоголизма.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mtClean="0">
                <a:solidFill>
                  <a:schemeClr val="bg1"/>
                </a:solidFill>
              </a:rPr>
              <a:t>Причины алкоголизма у подростков</a:t>
            </a:r>
            <a:endParaRPr lang="ru-RU">
              <a:solidFill>
                <a:schemeClr val="bg1"/>
              </a:solidFill>
            </a:endParaRPr>
          </a:p>
        </p:txBody>
      </p:sp>
      <p:pic>
        <p:nvPicPr>
          <p:cNvPr id="1024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Содержимое 3" descr="97412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023726">
            <a:off x="594984" y="1371557"/>
            <a:ext cx="2346742" cy="2476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Содержимое 3" descr="3ZKFG9YBsp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97582">
            <a:off x="5695420" y="1601151"/>
            <a:ext cx="2308981" cy="230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Заголовок 2"/>
          <p:cNvPicPr>
            <a:picLocks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088" y="115889"/>
            <a:ext cx="7664450" cy="1008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http://im3-tub-ru.yandex.net/i?id=280431173-25-72&amp;n=2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0730" y="4447193"/>
            <a:ext cx="3213941" cy="2035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http://im6-tub-ru.yandex.net/i?id=516818652-50-72&amp;n=2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55001" y="4437112"/>
            <a:ext cx="2592537" cy="1812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131840" y="3855757"/>
            <a:ext cx="2380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ИЛИ ЭТО ???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езентация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Презентация1</Template>
  <TotalTime>1078</TotalTime>
  <Words>534</Words>
  <Application>Microsoft Office PowerPoint</Application>
  <PresentationFormat>Экран (4:3)</PresentationFormat>
  <Paragraphs>42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Презентация1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ПОДРОСТКОВЫЙ АЛКОГОЛИЗМ </vt:lpstr>
      <vt:lpstr>Презентация PowerPoint</vt:lpstr>
      <vt:lpstr>Причины алкоголизма у подростков</vt:lpstr>
      <vt:lpstr>Презентация PowerPoint</vt:lpstr>
      <vt:lpstr>А возможно мы пьем для этого!?</vt:lpstr>
      <vt:lpstr>Зато нам есть что вспомнить! </vt:lpstr>
      <vt:lpstr>   Большую роль в приучении подростков к алкоголю оказывают телевидение, реклама и другие средства массовой информации. Реклама показывает алкогольные напитки как непременный атрибут любого отдыха и развлечений, призывая к веселому «пивному» образу жизни.</vt:lpstr>
      <vt:lpstr>Презентация PowerPoint</vt:lpstr>
      <vt:lpstr>  Возраст, в котором пиво пробуют впервые, снизился с 16 лет до 12-14, причем подростки предпочитают пить крепкие сорта. И пить побольше, побольше... А между тем сегодня врачи всерьез озабочены увеличением алкогольной зависимости среди подростков. По данным статистики, в последние годы процент подростков с диагнозом “алкоголизм” в возрастной группе 12-16 лет составил 5 %, 17-25 лет- 10 %, причем многие из них впервые попробовали алкогольные напитки еще в детстве, в 8-9 лет.    В массовом сознании бытует мнение, что пиво – слабоалкогольный и совершенно безвредный напиток. На самом деле, обладая мощным мочегонным эффектом, пиво беспощадно вымывает из организма “стройматериалы” – белки, а также жиры, углеводы и микроэлементы, особенно калий, магний и витамин С, что для растущего человека – катастрофа.  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Подростковый алкоголизм</dc:title>
  <dc:creator>JD</dc:creator>
  <cp:lastModifiedBy>Надежда</cp:lastModifiedBy>
  <cp:revision>64</cp:revision>
  <dcterms:created xsi:type="dcterms:W3CDTF">2010-02-25T11:08:39Z</dcterms:created>
  <dcterms:modified xsi:type="dcterms:W3CDTF">2013-08-11T14:34:04Z</dcterms:modified>
</cp:coreProperties>
</file>